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4.xml" ContentType="application/vnd.openxmlformats-officedocument.drawingml.chart+xml"/>
  <Override PartName="/ppt/theme/themeOverride2.xml" ContentType="application/vnd.openxmlformats-officedocument.themeOverride+xml"/>
  <Override PartName="/ppt/notesSlides/notesSlide12.xml" ContentType="application/vnd.openxmlformats-officedocument.presentationml.notesSlide+xml"/>
  <Override PartName="/ppt/charts/chart5.xml" ContentType="application/vnd.openxmlformats-officedocument.drawingml.chart+xml"/>
  <Override PartName="/ppt/theme/themeOverride3.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 id="2147483685" r:id="rId5"/>
  </p:sldMasterIdLst>
  <p:notesMasterIdLst>
    <p:notesMasterId r:id="rId23"/>
  </p:notesMasterIdLst>
  <p:sldIdLst>
    <p:sldId id="256" r:id="rId6"/>
    <p:sldId id="2145706576" r:id="rId7"/>
    <p:sldId id="2145706555" r:id="rId8"/>
    <p:sldId id="2145706575" r:id="rId9"/>
    <p:sldId id="2145706562" r:id="rId10"/>
    <p:sldId id="2145706557" r:id="rId11"/>
    <p:sldId id="2145706587" r:id="rId12"/>
    <p:sldId id="2145706586" r:id="rId13"/>
    <p:sldId id="2145706574" r:id="rId14"/>
    <p:sldId id="2145706561" r:id="rId15"/>
    <p:sldId id="2145706598" r:id="rId16"/>
    <p:sldId id="2145706595" r:id="rId17"/>
    <p:sldId id="2145706594" r:id="rId18"/>
    <p:sldId id="2145706599" r:id="rId19"/>
    <p:sldId id="2145706604" r:id="rId20"/>
    <p:sldId id="2145706600" r:id="rId21"/>
    <p:sldId id="2145706602" r:id="rId2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4" userDrawn="1">
          <p15:clr>
            <a:srgbClr val="A4A3A4"/>
          </p15:clr>
        </p15:guide>
        <p15:guide id="2" pos="325" userDrawn="1">
          <p15:clr>
            <a:srgbClr val="A4A3A4"/>
          </p15:clr>
        </p15:guide>
        <p15:guide id="3" orient="horz" pos="346" userDrawn="1">
          <p15:clr>
            <a:srgbClr val="A4A3A4"/>
          </p15:clr>
        </p15:guide>
        <p15:guide id="4" pos="735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9A933F-E1AE-3A39-997F-5C65AC7E668C}" name="Gabriel Luiz Martinez" initials="GLM" userId="S::gabriel.martinez@grupopan.com::556515f6-5712-47d5-b658-b48b9075b05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997B"/>
    <a:srgbClr val="FFABAB"/>
    <a:srgbClr val="F2F2F2"/>
    <a:srgbClr val="63BE7B"/>
    <a:srgbClr val="FFC000"/>
    <a:srgbClr val="4472C4"/>
    <a:srgbClr val="CFDAEF"/>
    <a:srgbClr val="E6E6E8"/>
    <a:srgbClr val="FFEF9C"/>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enhum Estilo, Nenhuma Grad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4" autoAdjust="0"/>
    <p:restoredTop sz="94660"/>
  </p:normalViewPr>
  <p:slideViewPr>
    <p:cSldViewPr snapToGrid="0">
      <p:cViewPr varScale="1">
        <p:scale>
          <a:sx n="66" d="100"/>
          <a:sy n="66" d="100"/>
        </p:scale>
        <p:origin x="680" y="272"/>
      </p:cViewPr>
      <p:guideLst>
        <p:guide orient="horz" pos="3974"/>
        <p:guide pos="325"/>
        <p:guide orient="horz" pos="346"/>
        <p:guide pos="7355"/>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o Mósca" userId="3703e47f-6e70-46ba-b7e2-58d8688e1380" providerId="ADAL" clId="{83253C8A-0485-9646-A865-E843DC0C8E6C}"/>
    <pc:docChg chg="undo custSel addSld delSld sldOrd">
      <pc:chgData name="Ivo Mósca" userId="3703e47f-6e70-46ba-b7e2-58d8688e1380" providerId="ADAL" clId="{83253C8A-0485-9646-A865-E843DC0C8E6C}" dt="2025-01-09T15:29:41.890" v="6" actId="1076"/>
      <pc:docMkLst>
        <pc:docMk/>
      </pc:docMkLst>
      <pc:sldChg chg="add del">
        <pc:chgData name="Ivo Mósca" userId="3703e47f-6e70-46ba-b7e2-58d8688e1380" providerId="ADAL" clId="{83253C8A-0485-9646-A865-E843DC0C8E6C}" dt="2025-01-09T15:25:33.512" v="1" actId="2696"/>
        <pc:sldMkLst>
          <pc:docMk/>
          <pc:sldMk cId="2011255021" sldId="2145706562"/>
        </pc:sldMkLst>
      </pc:sldChg>
      <pc:sldChg chg="del">
        <pc:chgData name="Ivo Mósca" userId="3703e47f-6e70-46ba-b7e2-58d8688e1380" providerId="ADAL" clId="{83253C8A-0485-9646-A865-E843DC0C8E6C}" dt="2025-01-09T15:27:54.095" v="2" actId="2696"/>
        <pc:sldMkLst>
          <pc:docMk/>
          <pc:sldMk cId="2018367181" sldId="2145706572"/>
        </pc:sldMkLst>
      </pc:sldChg>
      <pc:sldChg chg="add del">
        <pc:chgData name="Ivo Mósca" userId="3703e47f-6e70-46ba-b7e2-58d8688e1380" providerId="ADAL" clId="{83253C8A-0485-9646-A865-E843DC0C8E6C}" dt="2025-01-09T15:29:37.655" v="5" actId="2696"/>
        <pc:sldMkLst>
          <pc:docMk/>
          <pc:sldMk cId="2634751597" sldId="2145706599"/>
        </pc:sldMkLst>
      </pc:sldChg>
      <pc:sldChg chg="ord">
        <pc:chgData name="Ivo Mósca" userId="3703e47f-6e70-46ba-b7e2-58d8688e1380" providerId="ADAL" clId="{83253C8A-0485-9646-A865-E843DC0C8E6C}" dt="2025-01-09T15:29:41.890" v="6" actId="1076"/>
        <pc:sldMkLst>
          <pc:docMk/>
          <pc:sldMk cId="3919295280" sldId="214570660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bancopan.sharepoint.com/sites/Diretoria_de_Produtos/Planejamento_Comercial_Consignado/1%20-%20Apresentac&#245;es/8%20-%20ABBC/INSS/2024/202410%20-%20Tentativa%20de%20aumento%20de%20taxa/Historico%20Taxas,%20DI,%20COPOM%20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oleObject" Target="https://bancopan.sharepoint.com/sites/Diretoria_de_Produtos/Planejamento_Comercial_Consignado/1%20-%20Apresentac&#245;es/8%20-%20ABBC/INSS/2024/202410%20-%20Tentativa%20de%20aumento%20de%20taxa/waterfall%20taxa%20v4.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oleObject" Target="https://bancopan.sharepoint.com/sites/Diretoria_de_Produtos/Planejamento_Comercial_Consignado/1%20-%20Apresentac&#245;es/8%20-%20ABBC/INSS/2024/202410%20-%20Tentativa%20de%20aumento%20de%20taxa/rascunho%20hist.%20concess&#227;o%20inss%20Datapev.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2" Type="http://schemas.openxmlformats.org/officeDocument/2006/relationships/oleObject" Target="https://bancopan.sharepoint.com/sites/Diretoria_de_Produtos/Planejamento_Comercial_Consignado/1%20-%20Apresentac&#245;es/8%20-%20ABBC/INSS/2024/202410%20-%20Tentativa%20de%20aumento%20de%20taxa/waterfall%20taxa_1,66.xlsx" TargetMode="External"/><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2" Type="http://schemas.openxmlformats.org/officeDocument/2006/relationships/oleObject" Target="https://bancopan.sharepoint.com/sites/Diretoria_de_Produtos/Planejamento_Comercial_Consignado/1%20-%20Apresentac&#245;es/8%20-%20ABBC/INSS/2024/202410%20-%20Tentativa%20de%20aumento%20de%20taxa/waterfall%20taxa_1,66.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617263332370631E-2"/>
          <c:y val="2.3554123831493735E-2"/>
          <c:w val="0.9186263706048956"/>
          <c:h val="0.92076907329675051"/>
        </c:manualLayout>
      </c:layout>
      <c:lineChart>
        <c:grouping val="standard"/>
        <c:varyColors val="0"/>
        <c:ser>
          <c:idx val="0"/>
          <c:order val="0"/>
          <c:tx>
            <c:strRef>
              <c:f>'[Historico Taxas, DI, COPOM v2.xlsx]grafico (2)'!$F$1</c:f>
              <c:strCache>
                <c:ptCount val="1"/>
                <c:pt idx="0">
                  <c:v>DI 24 meses a.a</c:v>
                </c:pt>
              </c:strCache>
            </c:strRef>
          </c:tx>
          <c:spPr>
            <a:ln w="22225" cap="rnd" cmpd="sng" algn="ctr">
              <a:solidFill>
                <a:schemeClr val="accent1"/>
              </a:solidFill>
              <a:round/>
            </a:ln>
            <a:effectLst/>
          </c:spPr>
          <c:marker>
            <c:symbol val="none"/>
          </c:marker>
          <c:cat>
            <c:numRef>
              <c:f>'[Historico Taxas, DI, COPOM v2.xlsx]grafico (2)'!$E$2:$E$254</c:f>
              <c:numCache>
                <c:formatCode>d\-mmm\-yy</c:formatCode>
                <c:ptCount val="253"/>
                <c:pt idx="0">
                  <c:v>45293</c:v>
                </c:pt>
                <c:pt idx="1">
                  <c:v>45294</c:v>
                </c:pt>
                <c:pt idx="2">
                  <c:v>45295</c:v>
                </c:pt>
                <c:pt idx="3">
                  <c:v>45296</c:v>
                </c:pt>
                <c:pt idx="4">
                  <c:v>45299</c:v>
                </c:pt>
                <c:pt idx="5">
                  <c:v>45300</c:v>
                </c:pt>
                <c:pt idx="6">
                  <c:v>45301</c:v>
                </c:pt>
                <c:pt idx="7">
                  <c:v>45302</c:v>
                </c:pt>
                <c:pt idx="8">
                  <c:v>45303</c:v>
                </c:pt>
                <c:pt idx="9">
                  <c:v>45306</c:v>
                </c:pt>
                <c:pt idx="10">
                  <c:v>45307</c:v>
                </c:pt>
                <c:pt idx="11">
                  <c:v>45308</c:v>
                </c:pt>
                <c:pt idx="12">
                  <c:v>45309</c:v>
                </c:pt>
                <c:pt idx="13">
                  <c:v>45310</c:v>
                </c:pt>
                <c:pt idx="14">
                  <c:v>45313</c:v>
                </c:pt>
                <c:pt idx="15">
                  <c:v>45314</c:v>
                </c:pt>
                <c:pt idx="16">
                  <c:v>45315</c:v>
                </c:pt>
                <c:pt idx="17">
                  <c:v>45316</c:v>
                </c:pt>
                <c:pt idx="18">
                  <c:v>45317</c:v>
                </c:pt>
                <c:pt idx="19">
                  <c:v>45320</c:v>
                </c:pt>
                <c:pt idx="20">
                  <c:v>45321</c:v>
                </c:pt>
                <c:pt idx="21">
                  <c:v>45322</c:v>
                </c:pt>
                <c:pt idx="22">
                  <c:v>45323</c:v>
                </c:pt>
                <c:pt idx="23">
                  <c:v>45324</c:v>
                </c:pt>
                <c:pt idx="24">
                  <c:v>45327</c:v>
                </c:pt>
                <c:pt idx="25">
                  <c:v>45328</c:v>
                </c:pt>
                <c:pt idx="26">
                  <c:v>45329</c:v>
                </c:pt>
                <c:pt idx="27">
                  <c:v>45330</c:v>
                </c:pt>
                <c:pt idx="28">
                  <c:v>45331</c:v>
                </c:pt>
                <c:pt idx="29">
                  <c:v>45336</c:v>
                </c:pt>
                <c:pt idx="30">
                  <c:v>45337</c:v>
                </c:pt>
                <c:pt idx="31">
                  <c:v>45338</c:v>
                </c:pt>
                <c:pt idx="32">
                  <c:v>45341</c:v>
                </c:pt>
                <c:pt idx="33">
                  <c:v>45342</c:v>
                </c:pt>
                <c:pt idx="34">
                  <c:v>45343</c:v>
                </c:pt>
                <c:pt idx="35">
                  <c:v>45344</c:v>
                </c:pt>
                <c:pt idx="36">
                  <c:v>45345</c:v>
                </c:pt>
                <c:pt idx="37">
                  <c:v>45348</c:v>
                </c:pt>
                <c:pt idx="38">
                  <c:v>45349</c:v>
                </c:pt>
                <c:pt idx="39">
                  <c:v>45350</c:v>
                </c:pt>
                <c:pt idx="40">
                  <c:v>45351</c:v>
                </c:pt>
                <c:pt idx="41">
                  <c:v>45352</c:v>
                </c:pt>
                <c:pt idx="42">
                  <c:v>45355</c:v>
                </c:pt>
                <c:pt idx="43">
                  <c:v>45356</c:v>
                </c:pt>
                <c:pt idx="44">
                  <c:v>45357</c:v>
                </c:pt>
                <c:pt idx="45">
                  <c:v>45358</c:v>
                </c:pt>
                <c:pt idx="46">
                  <c:v>45359</c:v>
                </c:pt>
                <c:pt idx="47">
                  <c:v>45362</c:v>
                </c:pt>
                <c:pt idx="48">
                  <c:v>45363</c:v>
                </c:pt>
                <c:pt idx="49">
                  <c:v>45364</c:v>
                </c:pt>
                <c:pt idx="50">
                  <c:v>45365</c:v>
                </c:pt>
                <c:pt idx="51">
                  <c:v>45366</c:v>
                </c:pt>
                <c:pt idx="52">
                  <c:v>45369</c:v>
                </c:pt>
                <c:pt idx="53">
                  <c:v>45370</c:v>
                </c:pt>
                <c:pt idx="54">
                  <c:v>45371</c:v>
                </c:pt>
                <c:pt idx="55">
                  <c:v>45372</c:v>
                </c:pt>
                <c:pt idx="56">
                  <c:v>45373</c:v>
                </c:pt>
                <c:pt idx="57">
                  <c:v>45376</c:v>
                </c:pt>
                <c:pt idx="58">
                  <c:v>45377</c:v>
                </c:pt>
                <c:pt idx="59">
                  <c:v>45378</c:v>
                </c:pt>
                <c:pt idx="60">
                  <c:v>45379</c:v>
                </c:pt>
                <c:pt idx="61">
                  <c:v>45383</c:v>
                </c:pt>
                <c:pt idx="62">
                  <c:v>45384</c:v>
                </c:pt>
                <c:pt idx="63">
                  <c:v>45385</c:v>
                </c:pt>
                <c:pt idx="64">
                  <c:v>45386</c:v>
                </c:pt>
                <c:pt idx="65">
                  <c:v>45387</c:v>
                </c:pt>
                <c:pt idx="66">
                  <c:v>45390</c:v>
                </c:pt>
                <c:pt idx="67">
                  <c:v>45391</c:v>
                </c:pt>
                <c:pt idx="68">
                  <c:v>45392</c:v>
                </c:pt>
                <c:pt idx="69">
                  <c:v>45393</c:v>
                </c:pt>
                <c:pt idx="70">
                  <c:v>45394</c:v>
                </c:pt>
                <c:pt idx="71">
                  <c:v>45397</c:v>
                </c:pt>
                <c:pt idx="72">
                  <c:v>45398</c:v>
                </c:pt>
                <c:pt idx="73">
                  <c:v>45399</c:v>
                </c:pt>
                <c:pt idx="74">
                  <c:v>45400</c:v>
                </c:pt>
                <c:pt idx="75">
                  <c:v>45404</c:v>
                </c:pt>
                <c:pt idx="76">
                  <c:v>45405</c:v>
                </c:pt>
                <c:pt idx="77">
                  <c:v>45406</c:v>
                </c:pt>
                <c:pt idx="78">
                  <c:v>45407</c:v>
                </c:pt>
                <c:pt idx="79">
                  <c:v>45408</c:v>
                </c:pt>
                <c:pt idx="80">
                  <c:v>45411</c:v>
                </c:pt>
                <c:pt idx="81">
                  <c:v>45412</c:v>
                </c:pt>
                <c:pt idx="82">
                  <c:v>45414</c:v>
                </c:pt>
                <c:pt idx="83">
                  <c:v>45415</c:v>
                </c:pt>
                <c:pt idx="84">
                  <c:v>45418</c:v>
                </c:pt>
                <c:pt idx="85">
                  <c:v>45419</c:v>
                </c:pt>
                <c:pt idx="86">
                  <c:v>45420</c:v>
                </c:pt>
                <c:pt idx="87">
                  <c:v>45421</c:v>
                </c:pt>
                <c:pt idx="88">
                  <c:v>45422</c:v>
                </c:pt>
                <c:pt idx="89">
                  <c:v>45425</c:v>
                </c:pt>
                <c:pt idx="90">
                  <c:v>45426</c:v>
                </c:pt>
                <c:pt idx="91">
                  <c:v>45427</c:v>
                </c:pt>
                <c:pt idx="92">
                  <c:v>45428</c:v>
                </c:pt>
                <c:pt idx="93">
                  <c:v>45429</c:v>
                </c:pt>
                <c:pt idx="94">
                  <c:v>45432</c:v>
                </c:pt>
                <c:pt idx="95">
                  <c:v>45433</c:v>
                </c:pt>
                <c:pt idx="96">
                  <c:v>45434</c:v>
                </c:pt>
                <c:pt idx="97">
                  <c:v>45435</c:v>
                </c:pt>
                <c:pt idx="98">
                  <c:v>45436</c:v>
                </c:pt>
                <c:pt idx="99">
                  <c:v>45439</c:v>
                </c:pt>
                <c:pt idx="100">
                  <c:v>45440</c:v>
                </c:pt>
                <c:pt idx="101">
                  <c:v>45441</c:v>
                </c:pt>
                <c:pt idx="102">
                  <c:v>45443</c:v>
                </c:pt>
                <c:pt idx="103">
                  <c:v>45446</c:v>
                </c:pt>
                <c:pt idx="104">
                  <c:v>45447</c:v>
                </c:pt>
                <c:pt idx="105">
                  <c:v>45448</c:v>
                </c:pt>
                <c:pt idx="106">
                  <c:v>45449</c:v>
                </c:pt>
                <c:pt idx="107">
                  <c:v>45450</c:v>
                </c:pt>
                <c:pt idx="108">
                  <c:v>45453</c:v>
                </c:pt>
                <c:pt idx="109">
                  <c:v>45454</c:v>
                </c:pt>
                <c:pt idx="110">
                  <c:v>45455</c:v>
                </c:pt>
                <c:pt idx="111">
                  <c:v>45456</c:v>
                </c:pt>
                <c:pt idx="112">
                  <c:v>45457</c:v>
                </c:pt>
                <c:pt idx="113">
                  <c:v>45460</c:v>
                </c:pt>
                <c:pt idx="114">
                  <c:v>45461</c:v>
                </c:pt>
                <c:pt idx="115">
                  <c:v>45462</c:v>
                </c:pt>
                <c:pt idx="116">
                  <c:v>45463</c:v>
                </c:pt>
                <c:pt idx="117">
                  <c:v>45464</c:v>
                </c:pt>
                <c:pt idx="118">
                  <c:v>45467</c:v>
                </c:pt>
                <c:pt idx="119">
                  <c:v>45468</c:v>
                </c:pt>
                <c:pt idx="120">
                  <c:v>45469</c:v>
                </c:pt>
                <c:pt idx="121">
                  <c:v>45470</c:v>
                </c:pt>
                <c:pt idx="122">
                  <c:v>45471</c:v>
                </c:pt>
                <c:pt idx="123">
                  <c:v>45474</c:v>
                </c:pt>
                <c:pt idx="124">
                  <c:v>45475</c:v>
                </c:pt>
                <c:pt idx="125">
                  <c:v>45476</c:v>
                </c:pt>
                <c:pt idx="126">
                  <c:v>45477</c:v>
                </c:pt>
                <c:pt idx="127">
                  <c:v>45478</c:v>
                </c:pt>
                <c:pt idx="128">
                  <c:v>45481</c:v>
                </c:pt>
                <c:pt idx="129">
                  <c:v>45482</c:v>
                </c:pt>
                <c:pt idx="130">
                  <c:v>45483</c:v>
                </c:pt>
                <c:pt idx="131">
                  <c:v>45484</c:v>
                </c:pt>
                <c:pt idx="132">
                  <c:v>45485</c:v>
                </c:pt>
                <c:pt idx="133">
                  <c:v>45488</c:v>
                </c:pt>
                <c:pt idx="134">
                  <c:v>45489</c:v>
                </c:pt>
                <c:pt idx="135">
                  <c:v>45490</c:v>
                </c:pt>
                <c:pt idx="136">
                  <c:v>45491</c:v>
                </c:pt>
                <c:pt idx="137">
                  <c:v>45492</c:v>
                </c:pt>
                <c:pt idx="138">
                  <c:v>45495</c:v>
                </c:pt>
                <c:pt idx="139">
                  <c:v>45496</c:v>
                </c:pt>
                <c:pt idx="140">
                  <c:v>45497</c:v>
                </c:pt>
                <c:pt idx="141">
                  <c:v>45498</c:v>
                </c:pt>
                <c:pt idx="142">
                  <c:v>45499</c:v>
                </c:pt>
                <c:pt idx="143">
                  <c:v>45502</c:v>
                </c:pt>
                <c:pt idx="144">
                  <c:v>45503</c:v>
                </c:pt>
                <c:pt idx="145">
                  <c:v>45504</c:v>
                </c:pt>
                <c:pt idx="146">
                  <c:v>45505</c:v>
                </c:pt>
                <c:pt idx="147">
                  <c:v>45506</c:v>
                </c:pt>
                <c:pt idx="148">
                  <c:v>45509</c:v>
                </c:pt>
                <c:pt idx="149">
                  <c:v>45510</c:v>
                </c:pt>
                <c:pt idx="150">
                  <c:v>45511</c:v>
                </c:pt>
                <c:pt idx="151">
                  <c:v>45512</c:v>
                </c:pt>
                <c:pt idx="152">
                  <c:v>45513</c:v>
                </c:pt>
                <c:pt idx="153">
                  <c:v>45516</c:v>
                </c:pt>
                <c:pt idx="154">
                  <c:v>45517</c:v>
                </c:pt>
                <c:pt idx="155">
                  <c:v>45518</c:v>
                </c:pt>
                <c:pt idx="156">
                  <c:v>45519</c:v>
                </c:pt>
                <c:pt idx="157">
                  <c:v>45520</c:v>
                </c:pt>
                <c:pt idx="158">
                  <c:v>45523</c:v>
                </c:pt>
                <c:pt idx="159">
                  <c:v>45524</c:v>
                </c:pt>
                <c:pt idx="160">
                  <c:v>45525</c:v>
                </c:pt>
                <c:pt idx="161">
                  <c:v>45526</c:v>
                </c:pt>
                <c:pt idx="162">
                  <c:v>45527</c:v>
                </c:pt>
                <c:pt idx="163">
                  <c:v>45530</c:v>
                </c:pt>
                <c:pt idx="164">
                  <c:v>45531</c:v>
                </c:pt>
                <c:pt idx="165">
                  <c:v>45532</c:v>
                </c:pt>
                <c:pt idx="166">
                  <c:v>45533</c:v>
                </c:pt>
                <c:pt idx="167">
                  <c:v>45534</c:v>
                </c:pt>
                <c:pt idx="168">
                  <c:v>45537</c:v>
                </c:pt>
                <c:pt idx="169">
                  <c:v>45538</c:v>
                </c:pt>
                <c:pt idx="170">
                  <c:v>45539</c:v>
                </c:pt>
                <c:pt idx="171">
                  <c:v>45540</c:v>
                </c:pt>
                <c:pt idx="172">
                  <c:v>45541</c:v>
                </c:pt>
                <c:pt idx="173">
                  <c:v>45544</c:v>
                </c:pt>
                <c:pt idx="174">
                  <c:v>45545</c:v>
                </c:pt>
                <c:pt idx="175">
                  <c:v>45546</c:v>
                </c:pt>
                <c:pt idx="176">
                  <c:v>45547</c:v>
                </c:pt>
                <c:pt idx="177">
                  <c:v>45548</c:v>
                </c:pt>
                <c:pt idx="178">
                  <c:v>45551</c:v>
                </c:pt>
                <c:pt idx="179">
                  <c:v>45552</c:v>
                </c:pt>
                <c:pt idx="180">
                  <c:v>45553</c:v>
                </c:pt>
                <c:pt idx="181">
                  <c:v>45554</c:v>
                </c:pt>
                <c:pt idx="182">
                  <c:v>45555</c:v>
                </c:pt>
                <c:pt idx="183">
                  <c:v>45558</c:v>
                </c:pt>
                <c:pt idx="184">
                  <c:v>45559</c:v>
                </c:pt>
                <c:pt idx="185">
                  <c:v>45560</c:v>
                </c:pt>
                <c:pt idx="186">
                  <c:v>45561</c:v>
                </c:pt>
                <c:pt idx="187">
                  <c:v>45562</c:v>
                </c:pt>
                <c:pt idx="188">
                  <c:v>45565</c:v>
                </c:pt>
                <c:pt idx="189">
                  <c:v>45566</c:v>
                </c:pt>
                <c:pt idx="190">
                  <c:v>45567</c:v>
                </c:pt>
                <c:pt idx="191">
                  <c:v>45568</c:v>
                </c:pt>
                <c:pt idx="192">
                  <c:v>45569</c:v>
                </c:pt>
                <c:pt idx="193">
                  <c:v>45572</c:v>
                </c:pt>
                <c:pt idx="194">
                  <c:v>45573</c:v>
                </c:pt>
                <c:pt idx="195">
                  <c:v>45574</c:v>
                </c:pt>
                <c:pt idx="196">
                  <c:v>45575</c:v>
                </c:pt>
                <c:pt idx="197">
                  <c:v>45576</c:v>
                </c:pt>
                <c:pt idx="198">
                  <c:v>45579</c:v>
                </c:pt>
                <c:pt idx="199">
                  <c:v>45580</c:v>
                </c:pt>
                <c:pt idx="200">
                  <c:v>45581</c:v>
                </c:pt>
                <c:pt idx="201">
                  <c:v>45582</c:v>
                </c:pt>
                <c:pt idx="202">
                  <c:v>45583</c:v>
                </c:pt>
                <c:pt idx="203">
                  <c:v>45586</c:v>
                </c:pt>
                <c:pt idx="204">
                  <c:v>45587</c:v>
                </c:pt>
                <c:pt idx="205">
                  <c:v>45588</c:v>
                </c:pt>
                <c:pt idx="206">
                  <c:v>45589</c:v>
                </c:pt>
                <c:pt idx="207">
                  <c:v>45590</c:v>
                </c:pt>
                <c:pt idx="208">
                  <c:v>45593</c:v>
                </c:pt>
                <c:pt idx="209">
                  <c:v>45594</c:v>
                </c:pt>
                <c:pt idx="210">
                  <c:v>45595</c:v>
                </c:pt>
                <c:pt idx="211">
                  <c:v>45596</c:v>
                </c:pt>
                <c:pt idx="212">
                  <c:v>45597</c:v>
                </c:pt>
                <c:pt idx="213">
                  <c:v>45600</c:v>
                </c:pt>
                <c:pt idx="214">
                  <c:v>45601</c:v>
                </c:pt>
                <c:pt idx="215">
                  <c:v>45602</c:v>
                </c:pt>
                <c:pt idx="216">
                  <c:v>45603</c:v>
                </c:pt>
                <c:pt idx="217">
                  <c:v>45604</c:v>
                </c:pt>
                <c:pt idx="218">
                  <c:v>45607</c:v>
                </c:pt>
                <c:pt idx="219">
                  <c:v>45608</c:v>
                </c:pt>
                <c:pt idx="220">
                  <c:v>45609</c:v>
                </c:pt>
                <c:pt idx="221">
                  <c:v>45610</c:v>
                </c:pt>
                <c:pt idx="222">
                  <c:v>45614</c:v>
                </c:pt>
                <c:pt idx="223">
                  <c:v>45615</c:v>
                </c:pt>
                <c:pt idx="224">
                  <c:v>45617</c:v>
                </c:pt>
                <c:pt idx="225">
                  <c:v>45618</c:v>
                </c:pt>
                <c:pt idx="226">
                  <c:v>45621</c:v>
                </c:pt>
                <c:pt idx="227">
                  <c:v>45622</c:v>
                </c:pt>
                <c:pt idx="228">
                  <c:v>45623</c:v>
                </c:pt>
                <c:pt idx="229">
                  <c:v>45624</c:v>
                </c:pt>
                <c:pt idx="230">
                  <c:v>45625</c:v>
                </c:pt>
                <c:pt idx="231">
                  <c:v>45628</c:v>
                </c:pt>
                <c:pt idx="232">
                  <c:v>45629</c:v>
                </c:pt>
                <c:pt idx="233">
                  <c:v>45630</c:v>
                </c:pt>
                <c:pt idx="234">
                  <c:v>45631</c:v>
                </c:pt>
                <c:pt idx="235">
                  <c:v>45632</c:v>
                </c:pt>
                <c:pt idx="236">
                  <c:v>45635</c:v>
                </c:pt>
                <c:pt idx="237">
                  <c:v>45636</c:v>
                </c:pt>
                <c:pt idx="238">
                  <c:v>45637</c:v>
                </c:pt>
                <c:pt idx="239">
                  <c:v>45638</c:v>
                </c:pt>
                <c:pt idx="240">
                  <c:v>45639</c:v>
                </c:pt>
                <c:pt idx="241">
                  <c:v>45642</c:v>
                </c:pt>
                <c:pt idx="242">
                  <c:v>45643</c:v>
                </c:pt>
                <c:pt idx="243">
                  <c:v>45644</c:v>
                </c:pt>
                <c:pt idx="244">
                  <c:v>45645</c:v>
                </c:pt>
                <c:pt idx="245">
                  <c:v>45646</c:v>
                </c:pt>
                <c:pt idx="246">
                  <c:v>45649</c:v>
                </c:pt>
                <c:pt idx="247">
                  <c:v>45652</c:v>
                </c:pt>
                <c:pt idx="248">
                  <c:v>45653</c:v>
                </c:pt>
                <c:pt idx="249">
                  <c:v>45656</c:v>
                </c:pt>
                <c:pt idx="250">
                  <c:v>45659</c:v>
                </c:pt>
                <c:pt idx="251">
                  <c:v>45660</c:v>
                </c:pt>
                <c:pt idx="252">
                  <c:v>45663</c:v>
                </c:pt>
              </c:numCache>
            </c:numRef>
          </c:cat>
          <c:val>
            <c:numRef>
              <c:f>'[Historico Taxas, DI, COPOM v2.xlsx]grafico (2)'!$F$2:$F$254</c:f>
              <c:numCache>
                <c:formatCode>0.00%</c:formatCode>
                <c:ptCount val="253"/>
                <c:pt idx="0">
                  <c:v>9.6356999999999998E-2</c:v>
                </c:pt>
                <c:pt idx="1">
                  <c:v>9.6449999999999994E-2</c:v>
                </c:pt>
                <c:pt idx="2">
                  <c:v>9.6797999999999995E-2</c:v>
                </c:pt>
                <c:pt idx="3">
                  <c:v>9.6694000000000002E-2</c:v>
                </c:pt>
                <c:pt idx="4">
                  <c:v>9.7104999999999997E-2</c:v>
                </c:pt>
                <c:pt idx="5">
                  <c:v>9.7769999999999996E-2</c:v>
                </c:pt>
                <c:pt idx="6">
                  <c:v>9.8024E-2</c:v>
                </c:pt>
                <c:pt idx="7">
                  <c:v>9.7574000000000008E-2</c:v>
                </c:pt>
                <c:pt idx="8">
                  <c:v>9.659100000000001E-2</c:v>
                </c:pt>
                <c:pt idx="9">
                  <c:v>9.6381999999999995E-2</c:v>
                </c:pt>
                <c:pt idx="10">
                  <c:v>9.8034999999999997E-2</c:v>
                </c:pt>
                <c:pt idx="11">
                  <c:v>9.7982999999999987E-2</c:v>
                </c:pt>
                <c:pt idx="12">
                  <c:v>9.7692999999999988E-2</c:v>
                </c:pt>
                <c:pt idx="13">
                  <c:v>9.7776999999999989E-2</c:v>
                </c:pt>
                <c:pt idx="14">
                  <c:v>9.8278999999999991E-2</c:v>
                </c:pt>
                <c:pt idx="15">
                  <c:v>9.7889999999999991E-2</c:v>
                </c:pt>
                <c:pt idx="16">
                  <c:v>9.7761000000000001E-2</c:v>
                </c:pt>
                <c:pt idx="17">
                  <c:v>9.6926999999999999E-2</c:v>
                </c:pt>
                <c:pt idx="18">
                  <c:v>9.6343999999999999E-2</c:v>
                </c:pt>
                <c:pt idx="19">
                  <c:v>9.6766000000000005E-2</c:v>
                </c:pt>
                <c:pt idx="20">
                  <c:v>9.7162000000000012E-2</c:v>
                </c:pt>
                <c:pt idx="21">
                  <c:v>9.6519999999999995E-2</c:v>
                </c:pt>
                <c:pt idx="22">
                  <c:v>9.6265000000000003E-2</c:v>
                </c:pt>
                <c:pt idx="23">
                  <c:v>9.7188999999999998E-2</c:v>
                </c:pt>
                <c:pt idx="24">
                  <c:v>9.752100000000001E-2</c:v>
                </c:pt>
                <c:pt idx="25">
                  <c:v>9.6814999999999998E-2</c:v>
                </c:pt>
                <c:pt idx="26">
                  <c:v>9.6999000000000002E-2</c:v>
                </c:pt>
                <c:pt idx="27">
                  <c:v>9.7855000000000011E-2</c:v>
                </c:pt>
                <c:pt idx="28">
                  <c:v>9.7761999999999988E-2</c:v>
                </c:pt>
                <c:pt idx="29">
                  <c:v>9.8459000000000005E-2</c:v>
                </c:pt>
                <c:pt idx="30">
                  <c:v>9.8196999999999993E-2</c:v>
                </c:pt>
                <c:pt idx="31">
                  <c:v>9.8996000000000001E-2</c:v>
                </c:pt>
                <c:pt idx="32">
                  <c:v>9.8836999999999994E-2</c:v>
                </c:pt>
                <c:pt idx="33">
                  <c:v>9.8240999999999995E-2</c:v>
                </c:pt>
                <c:pt idx="34">
                  <c:v>9.799200000000001E-2</c:v>
                </c:pt>
                <c:pt idx="35">
                  <c:v>9.8652999999999991E-2</c:v>
                </c:pt>
                <c:pt idx="36">
                  <c:v>9.8778000000000005E-2</c:v>
                </c:pt>
                <c:pt idx="37">
                  <c:v>9.9479000000000012E-2</c:v>
                </c:pt>
                <c:pt idx="38">
                  <c:v>9.8356999999999986E-2</c:v>
                </c:pt>
                <c:pt idx="39">
                  <c:v>9.8810000000000009E-2</c:v>
                </c:pt>
                <c:pt idx="40">
                  <c:v>9.8209999999999992E-2</c:v>
                </c:pt>
                <c:pt idx="41">
                  <c:v>9.7768999999999995E-2</c:v>
                </c:pt>
                <c:pt idx="42">
                  <c:v>9.7750000000000004E-2</c:v>
                </c:pt>
                <c:pt idx="43">
                  <c:v>9.7060999999999995E-2</c:v>
                </c:pt>
                <c:pt idx="44">
                  <c:v>9.7289E-2</c:v>
                </c:pt>
                <c:pt idx="45">
                  <c:v>9.7172999999999995E-2</c:v>
                </c:pt>
                <c:pt idx="46">
                  <c:v>9.8051999999999986E-2</c:v>
                </c:pt>
                <c:pt idx="47">
                  <c:v>9.7538E-2</c:v>
                </c:pt>
                <c:pt idx="48">
                  <c:v>9.7271999999999997E-2</c:v>
                </c:pt>
                <c:pt idx="49">
                  <c:v>9.7220000000000001E-2</c:v>
                </c:pt>
                <c:pt idx="50">
                  <c:v>9.8379999999999995E-2</c:v>
                </c:pt>
                <c:pt idx="51">
                  <c:v>9.941599999999999E-2</c:v>
                </c:pt>
                <c:pt idx="52">
                  <c:v>9.9901000000000004E-2</c:v>
                </c:pt>
                <c:pt idx="53">
                  <c:v>9.9184999999999995E-2</c:v>
                </c:pt>
                <c:pt idx="54">
                  <c:v>9.8648000000000013E-2</c:v>
                </c:pt>
                <c:pt idx="55">
                  <c:v>9.9088999999999997E-2</c:v>
                </c:pt>
                <c:pt idx="56">
                  <c:v>9.9199999999999997E-2</c:v>
                </c:pt>
                <c:pt idx="57">
                  <c:v>9.8713999999999996E-2</c:v>
                </c:pt>
                <c:pt idx="58">
                  <c:v>9.9461999999999995E-2</c:v>
                </c:pt>
                <c:pt idx="59">
                  <c:v>9.9560999999999997E-2</c:v>
                </c:pt>
                <c:pt idx="60">
                  <c:v>9.9629999999999996E-2</c:v>
                </c:pt>
                <c:pt idx="61">
                  <c:v>0.10003000000000001</c:v>
                </c:pt>
                <c:pt idx="62">
                  <c:v>0.10042</c:v>
                </c:pt>
                <c:pt idx="63">
                  <c:v>0.100534</c:v>
                </c:pt>
                <c:pt idx="64">
                  <c:v>0.10027100000000001</c:v>
                </c:pt>
                <c:pt idx="65">
                  <c:v>0.101537</c:v>
                </c:pt>
                <c:pt idx="66">
                  <c:v>0.10166500000000001</c:v>
                </c:pt>
                <c:pt idx="67">
                  <c:v>0.10086600000000001</c:v>
                </c:pt>
                <c:pt idx="68">
                  <c:v>0.102601</c:v>
                </c:pt>
                <c:pt idx="69">
                  <c:v>0.10309400000000001</c:v>
                </c:pt>
                <c:pt idx="70">
                  <c:v>0.10348</c:v>
                </c:pt>
                <c:pt idx="71">
                  <c:v>0.105214</c:v>
                </c:pt>
                <c:pt idx="72">
                  <c:v>0.10781200000000001</c:v>
                </c:pt>
                <c:pt idx="73">
                  <c:v>0.1086</c:v>
                </c:pt>
                <c:pt idx="74">
                  <c:v>0.1062</c:v>
                </c:pt>
                <c:pt idx="75">
                  <c:v>0.106</c:v>
                </c:pt>
                <c:pt idx="76">
                  <c:v>0.106152</c:v>
                </c:pt>
                <c:pt idx="77">
                  <c:v>0.10732100000000001</c:v>
                </c:pt>
                <c:pt idx="78">
                  <c:v>0.107407</c:v>
                </c:pt>
                <c:pt idx="79">
                  <c:v>0.10575699999999999</c:v>
                </c:pt>
                <c:pt idx="80">
                  <c:v>0.10529999999999999</c:v>
                </c:pt>
                <c:pt idx="81">
                  <c:v>0.107692</c:v>
                </c:pt>
                <c:pt idx="82">
                  <c:v>0.105625</c:v>
                </c:pt>
                <c:pt idx="83">
                  <c:v>0.104447</c:v>
                </c:pt>
                <c:pt idx="84">
                  <c:v>0.105586</c:v>
                </c:pt>
                <c:pt idx="85">
                  <c:v>0.105352</c:v>
                </c:pt>
                <c:pt idx="86">
                  <c:v>0.106117</c:v>
                </c:pt>
                <c:pt idx="87">
                  <c:v>0.10648999999999999</c:v>
                </c:pt>
                <c:pt idx="88">
                  <c:v>0.10727399999999999</c:v>
                </c:pt>
                <c:pt idx="89">
                  <c:v>0.107448</c:v>
                </c:pt>
                <c:pt idx="90">
                  <c:v>0.107054</c:v>
                </c:pt>
                <c:pt idx="91">
                  <c:v>0.10696799999999999</c:v>
                </c:pt>
                <c:pt idx="92">
                  <c:v>0.10695700000000001</c:v>
                </c:pt>
                <c:pt idx="93">
                  <c:v>0.10805099999999999</c:v>
                </c:pt>
                <c:pt idx="94">
                  <c:v>0.10852000000000001</c:v>
                </c:pt>
                <c:pt idx="95">
                  <c:v>0.10808400000000001</c:v>
                </c:pt>
                <c:pt idx="96">
                  <c:v>0.10944000000000001</c:v>
                </c:pt>
                <c:pt idx="97">
                  <c:v>0.10905200000000001</c:v>
                </c:pt>
                <c:pt idx="98">
                  <c:v>0.109901</c:v>
                </c:pt>
                <c:pt idx="99">
                  <c:v>0.10865399999999999</c:v>
                </c:pt>
                <c:pt idx="100">
                  <c:v>0.10829599999999999</c:v>
                </c:pt>
                <c:pt idx="101">
                  <c:v>0.11003199999999999</c:v>
                </c:pt>
                <c:pt idx="102">
                  <c:v>0.10962899999999999</c:v>
                </c:pt>
                <c:pt idx="103">
                  <c:v>0.10978400000000001</c:v>
                </c:pt>
                <c:pt idx="104">
                  <c:v>0.110234</c:v>
                </c:pt>
                <c:pt idx="105">
                  <c:v>0.11093</c:v>
                </c:pt>
                <c:pt idx="106">
                  <c:v>0.11013400000000001</c:v>
                </c:pt>
                <c:pt idx="107">
                  <c:v>0.11428699999999999</c:v>
                </c:pt>
                <c:pt idx="108">
                  <c:v>0.114771</c:v>
                </c:pt>
                <c:pt idx="109">
                  <c:v>0.11362700000000001</c:v>
                </c:pt>
                <c:pt idx="110">
                  <c:v>0.11523899999999999</c:v>
                </c:pt>
                <c:pt idx="111">
                  <c:v>0.114359</c:v>
                </c:pt>
                <c:pt idx="112">
                  <c:v>0.11366899999999999</c:v>
                </c:pt>
                <c:pt idx="113">
                  <c:v>0.11455399999999999</c:v>
                </c:pt>
                <c:pt idx="114">
                  <c:v>0.114713</c:v>
                </c:pt>
                <c:pt idx="115">
                  <c:v>0.11525299999999999</c:v>
                </c:pt>
                <c:pt idx="116">
                  <c:v>0.11419800000000001</c:v>
                </c:pt>
                <c:pt idx="117">
                  <c:v>0.11352999999999999</c:v>
                </c:pt>
                <c:pt idx="118">
                  <c:v>0.112925</c:v>
                </c:pt>
                <c:pt idx="119">
                  <c:v>0.113444</c:v>
                </c:pt>
                <c:pt idx="120">
                  <c:v>0.11489000000000001</c:v>
                </c:pt>
                <c:pt idx="121">
                  <c:v>0.115425</c:v>
                </c:pt>
                <c:pt idx="122">
                  <c:v>0.11625000000000001</c:v>
                </c:pt>
                <c:pt idx="123">
                  <c:v>0.119653</c:v>
                </c:pt>
                <c:pt idx="124">
                  <c:v>0.11894500000000001</c:v>
                </c:pt>
                <c:pt idx="125">
                  <c:v>0.117218</c:v>
                </c:pt>
                <c:pt idx="126">
                  <c:v>0.114833</c:v>
                </c:pt>
                <c:pt idx="127">
                  <c:v>0.114423</c:v>
                </c:pt>
                <c:pt idx="128">
                  <c:v>0.114537</c:v>
                </c:pt>
                <c:pt idx="129">
                  <c:v>0.11367000000000001</c:v>
                </c:pt>
                <c:pt idx="130">
                  <c:v>0.11231099999999999</c:v>
                </c:pt>
                <c:pt idx="131">
                  <c:v>0.11218500000000001</c:v>
                </c:pt>
                <c:pt idx="132">
                  <c:v>0.11266400000000001</c:v>
                </c:pt>
                <c:pt idx="133">
                  <c:v>0.113453</c:v>
                </c:pt>
                <c:pt idx="134">
                  <c:v>0.11272</c:v>
                </c:pt>
                <c:pt idx="135">
                  <c:v>0.113563</c:v>
                </c:pt>
                <c:pt idx="136">
                  <c:v>0.115777</c:v>
                </c:pt>
                <c:pt idx="137">
                  <c:v>0.11616199999999999</c:v>
                </c:pt>
                <c:pt idx="138">
                  <c:v>0.11562799999999999</c:v>
                </c:pt>
                <c:pt idx="139">
                  <c:v>0.116892</c:v>
                </c:pt>
                <c:pt idx="140">
                  <c:v>0.117685</c:v>
                </c:pt>
                <c:pt idx="141">
                  <c:v>0.11943799999999999</c:v>
                </c:pt>
                <c:pt idx="142">
                  <c:v>0.118797</c:v>
                </c:pt>
                <c:pt idx="143">
                  <c:v>0.119369</c:v>
                </c:pt>
                <c:pt idx="144">
                  <c:v>0.11884800000000001</c:v>
                </c:pt>
                <c:pt idx="145">
                  <c:v>0.117909</c:v>
                </c:pt>
                <c:pt idx="146">
                  <c:v>0.117655</c:v>
                </c:pt>
                <c:pt idx="147">
                  <c:v>0.11444000000000001</c:v>
                </c:pt>
                <c:pt idx="148">
                  <c:v>0.11387900000000001</c:v>
                </c:pt>
                <c:pt idx="149">
                  <c:v>0.116745</c:v>
                </c:pt>
                <c:pt idx="150">
                  <c:v>0.11637600000000001</c:v>
                </c:pt>
                <c:pt idx="151">
                  <c:v>0.116782</c:v>
                </c:pt>
                <c:pt idx="152">
                  <c:v>0.115746</c:v>
                </c:pt>
                <c:pt idx="153">
                  <c:v>0.115899</c:v>
                </c:pt>
                <c:pt idx="154">
                  <c:v>0.114068</c:v>
                </c:pt>
                <c:pt idx="155">
                  <c:v>0.11393399999999999</c:v>
                </c:pt>
                <c:pt idx="156">
                  <c:v>0.115423</c:v>
                </c:pt>
                <c:pt idx="157">
                  <c:v>0.116135</c:v>
                </c:pt>
                <c:pt idx="158">
                  <c:v>0.114705</c:v>
                </c:pt>
                <c:pt idx="159">
                  <c:v>0.115</c:v>
                </c:pt>
                <c:pt idx="160">
                  <c:v>0.11448800000000001</c:v>
                </c:pt>
                <c:pt idx="161">
                  <c:v>0.11639099999999999</c:v>
                </c:pt>
                <c:pt idx="162">
                  <c:v>0.11495799999999999</c:v>
                </c:pt>
                <c:pt idx="163">
                  <c:v>0.114188</c:v>
                </c:pt>
                <c:pt idx="164">
                  <c:v>0.115121</c:v>
                </c:pt>
                <c:pt idx="165">
                  <c:v>0.116687</c:v>
                </c:pt>
                <c:pt idx="166">
                  <c:v>0.11807000000000001</c:v>
                </c:pt>
                <c:pt idx="167">
                  <c:v>0.119243</c:v>
                </c:pt>
                <c:pt idx="168">
                  <c:v>0.11973300000000001</c:v>
                </c:pt>
                <c:pt idx="169">
                  <c:v>0.119535</c:v>
                </c:pt>
                <c:pt idx="170">
                  <c:v>0.11794399999999999</c:v>
                </c:pt>
                <c:pt idx="171">
                  <c:v>0.117102</c:v>
                </c:pt>
                <c:pt idx="172">
                  <c:v>0.117272</c:v>
                </c:pt>
                <c:pt idx="173">
                  <c:v>0.117395</c:v>
                </c:pt>
                <c:pt idx="174">
                  <c:v>0.117592</c:v>
                </c:pt>
                <c:pt idx="175">
                  <c:v>0.11774</c:v>
                </c:pt>
                <c:pt idx="176">
                  <c:v>0.11864599999999999</c:v>
                </c:pt>
                <c:pt idx="177">
                  <c:v>0.118482</c:v>
                </c:pt>
                <c:pt idx="178">
                  <c:v>0.118796</c:v>
                </c:pt>
                <c:pt idx="179">
                  <c:v>0.11877399999999999</c:v>
                </c:pt>
                <c:pt idx="180">
                  <c:v>0.11832700000000002</c:v>
                </c:pt>
                <c:pt idx="181" formatCode="0.0000%">
                  <c:v>0.120542</c:v>
                </c:pt>
                <c:pt idx="182" formatCode="0.0000%">
                  <c:v>0.12279299999999999</c:v>
                </c:pt>
                <c:pt idx="183" formatCode="0.0000%">
                  <c:v>0.124296</c:v>
                </c:pt>
                <c:pt idx="184" formatCode="0.0000%">
                  <c:v>0.121866</c:v>
                </c:pt>
                <c:pt idx="185" formatCode="0.0000%">
                  <c:v>0.121474</c:v>
                </c:pt>
                <c:pt idx="186" formatCode="0.0000%">
                  <c:v>0.122583</c:v>
                </c:pt>
                <c:pt idx="187" formatCode="0.0000%">
                  <c:v>0.12349</c:v>
                </c:pt>
                <c:pt idx="188" formatCode="0.0000%">
                  <c:v>0.12417199999999999</c:v>
                </c:pt>
                <c:pt idx="189">
                  <c:v>0.123527</c:v>
                </c:pt>
                <c:pt idx="190">
                  <c:v>0.123136</c:v>
                </c:pt>
                <c:pt idx="191">
                  <c:v>0.12374800000000001</c:v>
                </c:pt>
                <c:pt idx="192">
                  <c:v>0.124636</c:v>
                </c:pt>
                <c:pt idx="193">
                  <c:v>0.12414799999999999</c:v>
                </c:pt>
                <c:pt idx="194">
                  <c:v>0.12367900000000001</c:v>
                </c:pt>
                <c:pt idx="195">
                  <c:v>0.12617300000000001</c:v>
                </c:pt>
                <c:pt idx="196">
                  <c:v>0.127279</c:v>
                </c:pt>
                <c:pt idx="197">
                  <c:v>0.12870000000000001</c:v>
                </c:pt>
                <c:pt idx="198">
                  <c:v>0.12690000000000001</c:v>
                </c:pt>
                <c:pt idx="199">
                  <c:v>0.12759999999999999</c:v>
                </c:pt>
                <c:pt idx="200">
                  <c:v>0.1283</c:v>
                </c:pt>
                <c:pt idx="201">
                  <c:v>0.12870000000000001</c:v>
                </c:pt>
                <c:pt idx="202">
                  <c:v>0.1293</c:v>
                </c:pt>
                <c:pt idx="203">
                  <c:v>0.12870000000000001</c:v>
                </c:pt>
                <c:pt idx="204">
                  <c:v>0.129</c:v>
                </c:pt>
                <c:pt idx="205">
                  <c:v>0.12970000000000001</c:v>
                </c:pt>
                <c:pt idx="206">
                  <c:v>0.1275</c:v>
                </c:pt>
                <c:pt idx="207">
                  <c:v>0.1283</c:v>
                </c:pt>
                <c:pt idx="208">
                  <c:v>0.1285</c:v>
                </c:pt>
                <c:pt idx="209">
                  <c:v>0.12920000000000001</c:v>
                </c:pt>
                <c:pt idx="210">
                  <c:v>0.12909999999999999</c:v>
                </c:pt>
                <c:pt idx="211">
                  <c:v>0.12970000000000001</c:v>
                </c:pt>
                <c:pt idx="212">
                  <c:v>0.1328</c:v>
                </c:pt>
                <c:pt idx="213">
                  <c:v>0.13039999999999999</c:v>
                </c:pt>
                <c:pt idx="214">
                  <c:v>0.1298</c:v>
                </c:pt>
                <c:pt idx="215">
                  <c:v>0.1305</c:v>
                </c:pt>
                <c:pt idx="216">
                  <c:v>0.13059999999999999</c:v>
                </c:pt>
                <c:pt idx="217">
                  <c:v>0.13159999999999999</c:v>
                </c:pt>
                <c:pt idx="218">
                  <c:v>0.1326</c:v>
                </c:pt>
                <c:pt idx="219">
                  <c:v>0.13350000000000001</c:v>
                </c:pt>
                <c:pt idx="220">
                  <c:v>0.1341</c:v>
                </c:pt>
                <c:pt idx="221">
                  <c:v>0.13361700000000001</c:v>
                </c:pt>
                <c:pt idx="222">
                  <c:v>0.135017</c:v>
                </c:pt>
                <c:pt idx="223">
                  <c:v>0.13383599999999998</c:v>
                </c:pt>
                <c:pt idx="224">
                  <c:v>0.13339999999999999</c:v>
                </c:pt>
                <c:pt idx="225">
                  <c:v>0.13389999999999999</c:v>
                </c:pt>
                <c:pt idx="226">
                  <c:v>0.13350000000000001</c:v>
                </c:pt>
                <c:pt idx="227">
                  <c:v>0.13350000000000001</c:v>
                </c:pt>
                <c:pt idx="228">
                  <c:v>0.13669999999999999</c:v>
                </c:pt>
                <c:pt idx="229">
                  <c:v>0.1396</c:v>
                </c:pt>
                <c:pt idx="230">
                  <c:v>0.1406</c:v>
                </c:pt>
                <c:pt idx="231">
                  <c:v>0.14080000000000001</c:v>
                </c:pt>
                <c:pt idx="232">
                  <c:v>0.1431</c:v>
                </c:pt>
                <c:pt idx="233">
                  <c:v>0.14330000000000001</c:v>
                </c:pt>
                <c:pt idx="234">
                  <c:v>0.14430000000000001</c:v>
                </c:pt>
                <c:pt idx="235">
                  <c:v>0.14760000000000001</c:v>
                </c:pt>
                <c:pt idx="236">
                  <c:v>0.14979999999999999</c:v>
                </c:pt>
                <c:pt idx="237">
                  <c:v>0.1469</c:v>
                </c:pt>
                <c:pt idx="238">
                  <c:v>0.1449</c:v>
                </c:pt>
                <c:pt idx="239">
                  <c:v>0.14729999999999999</c:v>
                </c:pt>
                <c:pt idx="240">
                  <c:v>0.15060000000000001</c:v>
                </c:pt>
                <c:pt idx="241">
                  <c:v>0.154</c:v>
                </c:pt>
                <c:pt idx="242">
                  <c:v>0.15409999999999999</c:v>
                </c:pt>
                <c:pt idx="243">
                  <c:v>0.1595</c:v>
                </c:pt>
                <c:pt idx="244">
                  <c:v>0.1532</c:v>
                </c:pt>
                <c:pt idx="245">
                  <c:v>0.15010000000000001</c:v>
                </c:pt>
                <c:pt idx="246">
                  <c:v>0.1545</c:v>
                </c:pt>
                <c:pt idx="247">
                  <c:v>0.15640000000000001</c:v>
                </c:pt>
                <c:pt idx="248">
                  <c:v>0.1575</c:v>
                </c:pt>
                <c:pt idx="249">
                  <c:v>0.1593</c:v>
                </c:pt>
                <c:pt idx="250">
                  <c:v>0.157</c:v>
                </c:pt>
                <c:pt idx="251">
                  <c:v>0.155</c:v>
                </c:pt>
                <c:pt idx="252">
                  <c:v>0.1537</c:v>
                </c:pt>
              </c:numCache>
            </c:numRef>
          </c:val>
          <c:smooth val="0"/>
          <c:extLst>
            <c:ext xmlns:c16="http://schemas.microsoft.com/office/drawing/2014/chart" uri="{C3380CC4-5D6E-409C-BE32-E72D297353CC}">
              <c16:uniqueId val="{00000000-E563-4583-AB18-F796279C838D}"/>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marker val="1"/>
        <c:smooth val="0"/>
        <c:axId val="804269568"/>
        <c:axId val="804264288"/>
      </c:lineChart>
      <c:lineChart>
        <c:grouping val="standard"/>
        <c:varyColors val="0"/>
        <c:ser>
          <c:idx val="1"/>
          <c:order val="1"/>
          <c:tx>
            <c:strRef>
              <c:f>'[Historico Taxas, DI, COPOM v2.xlsx]grafico (2)'!$G$1</c:f>
              <c:strCache>
                <c:ptCount val="1"/>
                <c:pt idx="0">
                  <c:v>Teto</c:v>
                </c:pt>
              </c:strCache>
            </c:strRef>
          </c:tx>
          <c:spPr>
            <a:ln w="22225" cap="rnd" cmpd="sng" algn="ctr">
              <a:solidFill>
                <a:schemeClr val="tx1"/>
              </a:solidFill>
              <a:round/>
            </a:ln>
            <a:effectLst/>
          </c:spPr>
          <c:marker>
            <c:symbol val="none"/>
          </c:marker>
          <c:cat>
            <c:numRef>
              <c:f>'[Historico Taxas, DI, COPOM v2.xlsx]grafico (2)'!$E$2:$E$254</c:f>
              <c:numCache>
                <c:formatCode>d\-mmm\-yy</c:formatCode>
                <c:ptCount val="253"/>
                <c:pt idx="0">
                  <c:v>45293</c:v>
                </c:pt>
                <c:pt idx="1">
                  <c:v>45294</c:v>
                </c:pt>
                <c:pt idx="2">
                  <c:v>45295</c:v>
                </c:pt>
                <c:pt idx="3">
                  <c:v>45296</c:v>
                </c:pt>
                <c:pt idx="4">
                  <c:v>45299</c:v>
                </c:pt>
                <c:pt idx="5">
                  <c:v>45300</c:v>
                </c:pt>
                <c:pt idx="6">
                  <c:v>45301</c:v>
                </c:pt>
                <c:pt idx="7">
                  <c:v>45302</c:v>
                </c:pt>
                <c:pt idx="8">
                  <c:v>45303</c:v>
                </c:pt>
                <c:pt idx="9">
                  <c:v>45306</c:v>
                </c:pt>
                <c:pt idx="10">
                  <c:v>45307</c:v>
                </c:pt>
                <c:pt idx="11">
                  <c:v>45308</c:v>
                </c:pt>
                <c:pt idx="12">
                  <c:v>45309</c:v>
                </c:pt>
                <c:pt idx="13">
                  <c:v>45310</c:v>
                </c:pt>
                <c:pt idx="14">
                  <c:v>45313</c:v>
                </c:pt>
                <c:pt idx="15">
                  <c:v>45314</c:v>
                </c:pt>
                <c:pt idx="16">
                  <c:v>45315</c:v>
                </c:pt>
                <c:pt idx="17">
                  <c:v>45316</c:v>
                </c:pt>
                <c:pt idx="18">
                  <c:v>45317</c:v>
                </c:pt>
                <c:pt idx="19">
                  <c:v>45320</c:v>
                </c:pt>
                <c:pt idx="20">
                  <c:v>45321</c:v>
                </c:pt>
                <c:pt idx="21">
                  <c:v>45322</c:v>
                </c:pt>
                <c:pt idx="22">
                  <c:v>45323</c:v>
                </c:pt>
                <c:pt idx="23">
                  <c:v>45324</c:v>
                </c:pt>
                <c:pt idx="24">
                  <c:v>45327</c:v>
                </c:pt>
                <c:pt idx="25">
                  <c:v>45328</c:v>
                </c:pt>
                <c:pt idx="26">
                  <c:v>45329</c:v>
                </c:pt>
                <c:pt idx="27">
                  <c:v>45330</c:v>
                </c:pt>
                <c:pt idx="28">
                  <c:v>45331</c:v>
                </c:pt>
                <c:pt idx="29">
                  <c:v>45336</c:v>
                </c:pt>
                <c:pt idx="30">
                  <c:v>45337</c:v>
                </c:pt>
                <c:pt idx="31">
                  <c:v>45338</c:v>
                </c:pt>
                <c:pt idx="32">
                  <c:v>45341</c:v>
                </c:pt>
                <c:pt idx="33">
                  <c:v>45342</c:v>
                </c:pt>
                <c:pt idx="34">
                  <c:v>45343</c:v>
                </c:pt>
                <c:pt idx="35">
                  <c:v>45344</c:v>
                </c:pt>
                <c:pt idx="36">
                  <c:v>45345</c:v>
                </c:pt>
                <c:pt idx="37">
                  <c:v>45348</c:v>
                </c:pt>
                <c:pt idx="38">
                  <c:v>45349</c:v>
                </c:pt>
                <c:pt idx="39">
                  <c:v>45350</c:v>
                </c:pt>
                <c:pt idx="40">
                  <c:v>45351</c:v>
                </c:pt>
                <c:pt idx="41">
                  <c:v>45352</c:v>
                </c:pt>
                <c:pt idx="42">
                  <c:v>45355</c:v>
                </c:pt>
                <c:pt idx="43">
                  <c:v>45356</c:v>
                </c:pt>
                <c:pt idx="44">
                  <c:v>45357</c:v>
                </c:pt>
                <c:pt idx="45">
                  <c:v>45358</c:v>
                </c:pt>
                <c:pt idx="46">
                  <c:v>45359</c:v>
                </c:pt>
                <c:pt idx="47">
                  <c:v>45362</c:v>
                </c:pt>
                <c:pt idx="48">
                  <c:v>45363</c:v>
                </c:pt>
                <c:pt idx="49">
                  <c:v>45364</c:v>
                </c:pt>
                <c:pt idx="50">
                  <c:v>45365</c:v>
                </c:pt>
                <c:pt idx="51">
                  <c:v>45366</c:v>
                </c:pt>
                <c:pt idx="52">
                  <c:v>45369</c:v>
                </c:pt>
                <c:pt idx="53">
                  <c:v>45370</c:v>
                </c:pt>
                <c:pt idx="54">
                  <c:v>45371</c:v>
                </c:pt>
                <c:pt idx="55">
                  <c:v>45372</c:v>
                </c:pt>
                <c:pt idx="56">
                  <c:v>45373</c:v>
                </c:pt>
                <c:pt idx="57">
                  <c:v>45376</c:v>
                </c:pt>
                <c:pt idx="58">
                  <c:v>45377</c:v>
                </c:pt>
                <c:pt idx="59">
                  <c:v>45378</c:v>
                </c:pt>
                <c:pt idx="60">
                  <c:v>45379</c:v>
                </c:pt>
                <c:pt idx="61">
                  <c:v>45383</c:v>
                </c:pt>
                <c:pt idx="62">
                  <c:v>45384</c:v>
                </c:pt>
                <c:pt idx="63">
                  <c:v>45385</c:v>
                </c:pt>
                <c:pt idx="64">
                  <c:v>45386</c:v>
                </c:pt>
                <c:pt idx="65">
                  <c:v>45387</c:v>
                </c:pt>
                <c:pt idx="66">
                  <c:v>45390</c:v>
                </c:pt>
                <c:pt idx="67">
                  <c:v>45391</c:v>
                </c:pt>
                <c:pt idx="68">
                  <c:v>45392</c:v>
                </c:pt>
                <c:pt idx="69">
                  <c:v>45393</c:v>
                </c:pt>
                <c:pt idx="70">
                  <c:v>45394</c:v>
                </c:pt>
                <c:pt idx="71">
                  <c:v>45397</c:v>
                </c:pt>
                <c:pt idx="72">
                  <c:v>45398</c:v>
                </c:pt>
                <c:pt idx="73">
                  <c:v>45399</c:v>
                </c:pt>
                <c:pt idx="74">
                  <c:v>45400</c:v>
                </c:pt>
                <c:pt idx="75">
                  <c:v>45404</c:v>
                </c:pt>
                <c:pt idx="76">
                  <c:v>45405</c:v>
                </c:pt>
                <c:pt idx="77">
                  <c:v>45406</c:v>
                </c:pt>
                <c:pt idx="78">
                  <c:v>45407</c:v>
                </c:pt>
                <c:pt idx="79">
                  <c:v>45408</c:v>
                </c:pt>
                <c:pt idx="80">
                  <c:v>45411</c:v>
                </c:pt>
                <c:pt idx="81">
                  <c:v>45412</c:v>
                </c:pt>
                <c:pt idx="82">
                  <c:v>45414</c:v>
                </c:pt>
                <c:pt idx="83">
                  <c:v>45415</c:v>
                </c:pt>
                <c:pt idx="84">
                  <c:v>45418</c:v>
                </c:pt>
                <c:pt idx="85">
                  <c:v>45419</c:v>
                </c:pt>
                <c:pt idx="86">
                  <c:v>45420</c:v>
                </c:pt>
                <c:pt idx="87">
                  <c:v>45421</c:v>
                </c:pt>
                <c:pt idx="88">
                  <c:v>45422</c:v>
                </c:pt>
                <c:pt idx="89">
                  <c:v>45425</c:v>
                </c:pt>
                <c:pt idx="90">
                  <c:v>45426</c:v>
                </c:pt>
                <c:pt idx="91">
                  <c:v>45427</c:v>
                </c:pt>
                <c:pt idx="92">
                  <c:v>45428</c:v>
                </c:pt>
                <c:pt idx="93">
                  <c:v>45429</c:v>
                </c:pt>
                <c:pt idx="94">
                  <c:v>45432</c:v>
                </c:pt>
                <c:pt idx="95">
                  <c:v>45433</c:v>
                </c:pt>
                <c:pt idx="96">
                  <c:v>45434</c:v>
                </c:pt>
                <c:pt idx="97">
                  <c:v>45435</c:v>
                </c:pt>
                <c:pt idx="98">
                  <c:v>45436</c:v>
                </c:pt>
                <c:pt idx="99">
                  <c:v>45439</c:v>
                </c:pt>
                <c:pt idx="100">
                  <c:v>45440</c:v>
                </c:pt>
                <c:pt idx="101">
                  <c:v>45441</c:v>
                </c:pt>
                <c:pt idx="102">
                  <c:v>45443</c:v>
                </c:pt>
                <c:pt idx="103">
                  <c:v>45446</c:v>
                </c:pt>
                <c:pt idx="104">
                  <c:v>45447</c:v>
                </c:pt>
                <c:pt idx="105">
                  <c:v>45448</c:v>
                </c:pt>
                <c:pt idx="106">
                  <c:v>45449</c:v>
                </c:pt>
                <c:pt idx="107">
                  <c:v>45450</c:v>
                </c:pt>
                <c:pt idx="108">
                  <c:v>45453</c:v>
                </c:pt>
                <c:pt idx="109">
                  <c:v>45454</c:v>
                </c:pt>
                <c:pt idx="110">
                  <c:v>45455</c:v>
                </c:pt>
                <c:pt idx="111">
                  <c:v>45456</c:v>
                </c:pt>
                <c:pt idx="112">
                  <c:v>45457</c:v>
                </c:pt>
                <c:pt idx="113">
                  <c:v>45460</c:v>
                </c:pt>
                <c:pt idx="114">
                  <c:v>45461</c:v>
                </c:pt>
                <c:pt idx="115">
                  <c:v>45462</c:v>
                </c:pt>
                <c:pt idx="116">
                  <c:v>45463</c:v>
                </c:pt>
                <c:pt idx="117">
                  <c:v>45464</c:v>
                </c:pt>
                <c:pt idx="118">
                  <c:v>45467</c:v>
                </c:pt>
                <c:pt idx="119">
                  <c:v>45468</c:v>
                </c:pt>
                <c:pt idx="120">
                  <c:v>45469</c:v>
                </c:pt>
                <c:pt idx="121">
                  <c:v>45470</c:v>
                </c:pt>
                <c:pt idx="122">
                  <c:v>45471</c:v>
                </c:pt>
                <c:pt idx="123">
                  <c:v>45474</c:v>
                </c:pt>
                <c:pt idx="124">
                  <c:v>45475</c:v>
                </c:pt>
                <c:pt idx="125">
                  <c:v>45476</c:v>
                </c:pt>
                <c:pt idx="126">
                  <c:v>45477</c:v>
                </c:pt>
                <c:pt idx="127">
                  <c:v>45478</c:v>
                </c:pt>
                <c:pt idx="128">
                  <c:v>45481</c:v>
                </c:pt>
                <c:pt idx="129">
                  <c:v>45482</c:v>
                </c:pt>
                <c:pt idx="130">
                  <c:v>45483</c:v>
                </c:pt>
                <c:pt idx="131">
                  <c:v>45484</c:v>
                </c:pt>
                <c:pt idx="132">
                  <c:v>45485</c:v>
                </c:pt>
                <c:pt idx="133">
                  <c:v>45488</c:v>
                </c:pt>
                <c:pt idx="134">
                  <c:v>45489</c:v>
                </c:pt>
                <c:pt idx="135">
                  <c:v>45490</c:v>
                </c:pt>
                <c:pt idx="136">
                  <c:v>45491</c:v>
                </c:pt>
                <c:pt idx="137">
                  <c:v>45492</c:v>
                </c:pt>
                <c:pt idx="138">
                  <c:v>45495</c:v>
                </c:pt>
                <c:pt idx="139">
                  <c:v>45496</c:v>
                </c:pt>
                <c:pt idx="140">
                  <c:v>45497</c:v>
                </c:pt>
                <c:pt idx="141">
                  <c:v>45498</c:v>
                </c:pt>
                <c:pt idx="142">
                  <c:v>45499</c:v>
                </c:pt>
                <c:pt idx="143">
                  <c:v>45502</c:v>
                </c:pt>
                <c:pt idx="144">
                  <c:v>45503</c:v>
                </c:pt>
                <c:pt idx="145">
                  <c:v>45504</c:v>
                </c:pt>
                <c:pt idx="146">
                  <c:v>45505</c:v>
                </c:pt>
                <c:pt idx="147">
                  <c:v>45506</c:v>
                </c:pt>
                <c:pt idx="148">
                  <c:v>45509</c:v>
                </c:pt>
                <c:pt idx="149">
                  <c:v>45510</c:v>
                </c:pt>
                <c:pt idx="150">
                  <c:v>45511</c:v>
                </c:pt>
                <c:pt idx="151">
                  <c:v>45512</c:v>
                </c:pt>
                <c:pt idx="152">
                  <c:v>45513</c:v>
                </c:pt>
                <c:pt idx="153">
                  <c:v>45516</c:v>
                </c:pt>
                <c:pt idx="154">
                  <c:v>45517</c:v>
                </c:pt>
                <c:pt idx="155">
                  <c:v>45518</c:v>
                </c:pt>
                <c:pt idx="156">
                  <c:v>45519</c:v>
                </c:pt>
                <c:pt idx="157">
                  <c:v>45520</c:v>
                </c:pt>
                <c:pt idx="158">
                  <c:v>45523</c:v>
                </c:pt>
                <c:pt idx="159">
                  <c:v>45524</c:v>
                </c:pt>
                <c:pt idx="160">
                  <c:v>45525</c:v>
                </c:pt>
                <c:pt idx="161">
                  <c:v>45526</c:v>
                </c:pt>
                <c:pt idx="162">
                  <c:v>45527</c:v>
                </c:pt>
                <c:pt idx="163">
                  <c:v>45530</c:v>
                </c:pt>
                <c:pt idx="164">
                  <c:v>45531</c:v>
                </c:pt>
                <c:pt idx="165">
                  <c:v>45532</c:v>
                </c:pt>
                <c:pt idx="166">
                  <c:v>45533</c:v>
                </c:pt>
                <c:pt idx="167">
                  <c:v>45534</c:v>
                </c:pt>
                <c:pt idx="168">
                  <c:v>45537</c:v>
                </c:pt>
                <c:pt idx="169">
                  <c:v>45538</c:v>
                </c:pt>
                <c:pt idx="170">
                  <c:v>45539</c:v>
                </c:pt>
                <c:pt idx="171">
                  <c:v>45540</c:v>
                </c:pt>
                <c:pt idx="172">
                  <c:v>45541</c:v>
                </c:pt>
                <c:pt idx="173">
                  <c:v>45544</c:v>
                </c:pt>
                <c:pt idx="174">
                  <c:v>45545</c:v>
                </c:pt>
                <c:pt idx="175">
                  <c:v>45546</c:v>
                </c:pt>
                <c:pt idx="176">
                  <c:v>45547</c:v>
                </c:pt>
                <c:pt idx="177">
                  <c:v>45548</c:v>
                </c:pt>
                <c:pt idx="178">
                  <c:v>45551</c:v>
                </c:pt>
                <c:pt idx="179">
                  <c:v>45552</c:v>
                </c:pt>
                <c:pt idx="180">
                  <c:v>45553</c:v>
                </c:pt>
                <c:pt idx="181">
                  <c:v>45554</c:v>
                </c:pt>
                <c:pt idx="182">
                  <c:v>45555</c:v>
                </c:pt>
                <c:pt idx="183">
                  <c:v>45558</c:v>
                </c:pt>
                <c:pt idx="184">
                  <c:v>45559</c:v>
                </c:pt>
                <c:pt idx="185">
                  <c:v>45560</c:v>
                </c:pt>
                <c:pt idx="186">
                  <c:v>45561</c:v>
                </c:pt>
                <c:pt idx="187">
                  <c:v>45562</c:v>
                </c:pt>
                <c:pt idx="188">
                  <c:v>45565</c:v>
                </c:pt>
                <c:pt idx="189">
                  <c:v>45566</c:v>
                </c:pt>
                <c:pt idx="190">
                  <c:v>45567</c:v>
                </c:pt>
                <c:pt idx="191">
                  <c:v>45568</c:v>
                </c:pt>
                <c:pt idx="192">
                  <c:v>45569</c:v>
                </c:pt>
                <c:pt idx="193">
                  <c:v>45572</c:v>
                </c:pt>
                <c:pt idx="194">
                  <c:v>45573</c:v>
                </c:pt>
                <c:pt idx="195">
                  <c:v>45574</c:v>
                </c:pt>
                <c:pt idx="196">
                  <c:v>45575</c:v>
                </c:pt>
                <c:pt idx="197">
                  <c:v>45576</c:v>
                </c:pt>
                <c:pt idx="198">
                  <c:v>45579</c:v>
                </c:pt>
                <c:pt idx="199">
                  <c:v>45580</c:v>
                </c:pt>
                <c:pt idx="200">
                  <c:v>45581</c:v>
                </c:pt>
                <c:pt idx="201">
                  <c:v>45582</c:v>
                </c:pt>
                <c:pt idx="202">
                  <c:v>45583</c:v>
                </c:pt>
                <c:pt idx="203">
                  <c:v>45586</c:v>
                </c:pt>
                <c:pt idx="204">
                  <c:v>45587</c:v>
                </c:pt>
                <c:pt idx="205">
                  <c:v>45588</c:v>
                </c:pt>
                <c:pt idx="206">
                  <c:v>45589</c:v>
                </c:pt>
                <c:pt idx="207">
                  <c:v>45590</c:v>
                </c:pt>
                <c:pt idx="208">
                  <c:v>45593</c:v>
                </c:pt>
                <c:pt idx="209">
                  <c:v>45594</c:v>
                </c:pt>
                <c:pt idx="210">
                  <c:v>45595</c:v>
                </c:pt>
                <c:pt idx="211">
                  <c:v>45596</c:v>
                </c:pt>
                <c:pt idx="212">
                  <c:v>45597</c:v>
                </c:pt>
                <c:pt idx="213">
                  <c:v>45600</c:v>
                </c:pt>
                <c:pt idx="214">
                  <c:v>45601</c:v>
                </c:pt>
                <c:pt idx="215">
                  <c:v>45602</c:v>
                </c:pt>
                <c:pt idx="216">
                  <c:v>45603</c:v>
                </c:pt>
                <c:pt idx="217">
                  <c:v>45604</c:v>
                </c:pt>
                <c:pt idx="218">
                  <c:v>45607</c:v>
                </c:pt>
                <c:pt idx="219">
                  <c:v>45608</c:v>
                </c:pt>
                <c:pt idx="220">
                  <c:v>45609</c:v>
                </c:pt>
                <c:pt idx="221">
                  <c:v>45610</c:v>
                </c:pt>
                <c:pt idx="222">
                  <c:v>45614</c:v>
                </c:pt>
                <c:pt idx="223">
                  <c:v>45615</c:v>
                </c:pt>
                <c:pt idx="224">
                  <c:v>45617</c:v>
                </c:pt>
                <c:pt idx="225">
                  <c:v>45618</c:v>
                </c:pt>
                <c:pt idx="226">
                  <c:v>45621</c:v>
                </c:pt>
                <c:pt idx="227">
                  <c:v>45622</c:v>
                </c:pt>
                <c:pt idx="228">
                  <c:v>45623</c:v>
                </c:pt>
                <c:pt idx="229">
                  <c:v>45624</c:v>
                </c:pt>
                <c:pt idx="230">
                  <c:v>45625</c:v>
                </c:pt>
                <c:pt idx="231">
                  <c:v>45628</c:v>
                </c:pt>
                <c:pt idx="232">
                  <c:v>45629</c:v>
                </c:pt>
                <c:pt idx="233">
                  <c:v>45630</c:v>
                </c:pt>
                <c:pt idx="234">
                  <c:v>45631</c:v>
                </c:pt>
                <c:pt idx="235">
                  <c:v>45632</c:v>
                </c:pt>
                <c:pt idx="236">
                  <c:v>45635</c:v>
                </c:pt>
                <c:pt idx="237">
                  <c:v>45636</c:v>
                </c:pt>
                <c:pt idx="238">
                  <c:v>45637</c:v>
                </c:pt>
                <c:pt idx="239">
                  <c:v>45638</c:v>
                </c:pt>
                <c:pt idx="240">
                  <c:v>45639</c:v>
                </c:pt>
                <c:pt idx="241">
                  <c:v>45642</c:v>
                </c:pt>
                <c:pt idx="242">
                  <c:v>45643</c:v>
                </c:pt>
                <c:pt idx="243">
                  <c:v>45644</c:v>
                </c:pt>
                <c:pt idx="244">
                  <c:v>45645</c:v>
                </c:pt>
                <c:pt idx="245">
                  <c:v>45646</c:v>
                </c:pt>
                <c:pt idx="246">
                  <c:v>45649</c:v>
                </c:pt>
                <c:pt idx="247">
                  <c:v>45652</c:v>
                </c:pt>
                <c:pt idx="248">
                  <c:v>45653</c:v>
                </c:pt>
                <c:pt idx="249">
                  <c:v>45656</c:v>
                </c:pt>
                <c:pt idx="250">
                  <c:v>45659</c:v>
                </c:pt>
                <c:pt idx="251">
                  <c:v>45660</c:v>
                </c:pt>
                <c:pt idx="252">
                  <c:v>45663</c:v>
                </c:pt>
              </c:numCache>
            </c:numRef>
          </c:cat>
          <c:val>
            <c:numRef>
              <c:f>'[Historico Taxas, DI, COPOM v2.xlsx]grafico (2)'!$G$2:$G$254</c:f>
              <c:numCache>
                <c:formatCode>0.00%</c:formatCode>
                <c:ptCount val="253"/>
                <c:pt idx="0">
                  <c:v>1.7999999999999999E-2</c:v>
                </c:pt>
                <c:pt idx="1">
                  <c:v>1.7999999999999999E-2</c:v>
                </c:pt>
                <c:pt idx="2">
                  <c:v>1.7999999999999999E-2</c:v>
                </c:pt>
                <c:pt idx="3">
                  <c:v>1.7999999999999999E-2</c:v>
                </c:pt>
                <c:pt idx="4">
                  <c:v>1.7999999999999999E-2</c:v>
                </c:pt>
                <c:pt idx="5">
                  <c:v>1.7999999999999999E-2</c:v>
                </c:pt>
                <c:pt idx="6">
                  <c:v>1.7999999999999999E-2</c:v>
                </c:pt>
                <c:pt idx="7">
                  <c:v>1.7999999999999999E-2</c:v>
                </c:pt>
                <c:pt idx="8">
                  <c:v>1.7999999999999999E-2</c:v>
                </c:pt>
                <c:pt idx="9">
                  <c:v>1.7999999999999999E-2</c:v>
                </c:pt>
                <c:pt idx="10">
                  <c:v>1.7999999999999999E-2</c:v>
                </c:pt>
                <c:pt idx="11">
                  <c:v>1.7999999999999999E-2</c:v>
                </c:pt>
                <c:pt idx="12">
                  <c:v>1.7999999999999999E-2</c:v>
                </c:pt>
                <c:pt idx="13">
                  <c:v>1.7999999999999999E-2</c:v>
                </c:pt>
                <c:pt idx="14">
                  <c:v>1.7600000000000001E-2</c:v>
                </c:pt>
                <c:pt idx="15">
                  <c:v>1.7600000000000001E-2</c:v>
                </c:pt>
                <c:pt idx="16">
                  <c:v>1.7600000000000001E-2</c:v>
                </c:pt>
                <c:pt idx="17">
                  <c:v>1.7600000000000001E-2</c:v>
                </c:pt>
                <c:pt idx="18">
                  <c:v>1.7600000000000001E-2</c:v>
                </c:pt>
                <c:pt idx="19">
                  <c:v>1.7600000000000001E-2</c:v>
                </c:pt>
                <c:pt idx="20">
                  <c:v>1.7600000000000001E-2</c:v>
                </c:pt>
                <c:pt idx="21">
                  <c:v>1.7600000000000001E-2</c:v>
                </c:pt>
                <c:pt idx="22">
                  <c:v>1.7600000000000001E-2</c:v>
                </c:pt>
                <c:pt idx="23">
                  <c:v>1.7600000000000001E-2</c:v>
                </c:pt>
                <c:pt idx="24">
                  <c:v>1.7600000000000001E-2</c:v>
                </c:pt>
                <c:pt idx="25">
                  <c:v>1.7600000000000001E-2</c:v>
                </c:pt>
                <c:pt idx="26">
                  <c:v>1.7600000000000001E-2</c:v>
                </c:pt>
                <c:pt idx="27">
                  <c:v>1.7600000000000001E-2</c:v>
                </c:pt>
                <c:pt idx="28">
                  <c:v>1.7600000000000001E-2</c:v>
                </c:pt>
                <c:pt idx="29">
                  <c:v>1.7600000000000001E-2</c:v>
                </c:pt>
                <c:pt idx="30">
                  <c:v>1.7600000000000001E-2</c:v>
                </c:pt>
                <c:pt idx="31">
                  <c:v>1.7600000000000001E-2</c:v>
                </c:pt>
                <c:pt idx="32">
                  <c:v>1.7600000000000001E-2</c:v>
                </c:pt>
                <c:pt idx="33">
                  <c:v>1.7600000000000001E-2</c:v>
                </c:pt>
                <c:pt idx="34">
                  <c:v>1.7600000000000001E-2</c:v>
                </c:pt>
                <c:pt idx="35">
                  <c:v>1.7600000000000001E-2</c:v>
                </c:pt>
                <c:pt idx="36">
                  <c:v>1.7600000000000001E-2</c:v>
                </c:pt>
                <c:pt idx="37">
                  <c:v>1.7600000000000001E-2</c:v>
                </c:pt>
                <c:pt idx="38">
                  <c:v>1.7600000000000001E-2</c:v>
                </c:pt>
                <c:pt idx="39">
                  <c:v>1.7600000000000001E-2</c:v>
                </c:pt>
                <c:pt idx="40">
                  <c:v>1.7600000000000001E-2</c:v>
                </c:pt>
                <c:pt idx="41">
                  <c:v>1.7600000000000001E-2</c:v>
                </c:pt>
                <c:pt idx="42">
                  <c:v>1.7600000000000001E-2</c:v>
                </c:pt>
                <c:pt idx="43">
                  <c:v>1.7600000000000001E-2</c:v>
                </c:pt>
                <c:pt idx="44">
                  <c:v>1.7600000000000001E-2</c:v>
                </c:pt>
                <c:pt idx="45">
                  <c:v>1.7600000000000001E-2</c:v>
                </c:pt>
                <c:pt idx="46">
                  <c:v>1.7600000000000001E-2</c:v>
                </c:pt>
                <c:pt idx="47">
                  <c:v>1.72E-2</c:v>
                </c:pt>
                <c:pt idx="48">
                  <c:v>1.72E-2</c:v>
                </c:pt>
                <c:pt idx="49">
                  <c:v>1.72E-2</c:v>
                </c:pt>
                <c:pt idx="50">
                  <c:v>1.72E-2</c:v>
                </c:pt>
                <c:pt idx="51">
                  <c:v>1.72E-2</c:v>
                </c:pt>
                <c:pt idx="52">
                  <c:v>1.72E-2</c:v>
                </c:pt>
                <c:pt idx="53">
                  <c:v>1.72E-2</c:v>
                </c:pt>
                <c:pt idx="54">
                  <c:v>1.72E-2</c:v>
                </c:pt>
                <c:pt idx="55">
                  <c:v>1.72E-2</c:v>
                </c:pt>
                <c:pt idx="56">
                  <c:v>1.72E-2</c:v>
                </c:pt>
                <c:pt idx="57">
                  <c:v>1.72E-2</c:v>
                </c:pt>
                <c:pt idx="58">
                  <c:v>1.72E-2</c:v>
                </c:pt>
                <c:pt idx="59">
                  <c:v>1.72E-2</c:v>
                </c:pt>
                <c:pt idx="60">
                  <c:v>1.72E-2</c:v>
                </c:pt>
                <c:pt idx="61">
                  <c:v>1.72E-2</c:v>
                </c:pt>
                <c:pt idx="62">
                  <c:v>1.72E-2</c:v>
                </c:pt>
                <c:pt idx="63">
                  <c:v>1.72E-2</c:v>
                </c:pt>
                <c:pt idx="64">
                  <c:v>1.72E-2</c:v>
                </c:pt>
                <c:pt idx="65">
                  <c:v>1.72E-2</c:v>
                </c:pt>
                <c:pt idx="66">
                  <c:v>1.72E-2</c:v>
                </c:pt>
                <c:pt idx="67">
                  <c:v>1.72E-2</c:v>
                </c:pt>
                <c:pt idx="68">
                  <c:v>1.72E-2</c:v>
                </c:pt>
                <c:pt idx="69">
                  <c:v>1.72E-2</c:v>
                </c:pt>
                <c:pt idx="70">
                  <c:v>1.72E-2</c:v>
                </c:pt>
                <c:pt idx="71">
                  <c:v>1.72E-2</c:v>
                </c:pt>
                <c:pt idx="72">
                  <c:v>1.72E-2</c:v>
                </c:pt>
                <c:pt idx="73">
                  <c:v>1.72E-2</c:v>
                </c:pt>
                <c:pt idx="74">
                  <c:v>1.72E-2</c:v>
                </c:pt>
                <c:pt idx="75">
                  <c:v>1.72E-2</c:v>
                </c:pt>
                <c:pt idx="76">
                  <c:v>1.72E-2</c:v>
                </c:pt>
                <c:pt idx="77">
                  <c:v>1.72E-2</c:v>
                </c:pt>
                <c:pt idx="78">
                  <c:v>1.72E-2</c:v>
                </c:pt>
                <c:pt idx="79">
                  <c:v>1.72E-2</c:v>
                </c:pt>
                <c:pt idx="80">
                  <c:v>1.72E-2</c:v>
                </c:pt>
                <c:pt idx="81">
                  <c:v>1.72E-2</c:v>
                </c:pt>
                <c:pt idx="82">
                  <c:v>1.72E-2</c:v>
                </c:pt>
                <c:pt idx="83">
                  <c:v>1.72E-2</c:v>
                </c:pt>
                <c:pt idx="84">
                  <c:v>1.6799999999999999E-2</c:v>
                </c:pt>
                <c:pt idx="85">
                  <c:v>1.6799999999999999E-2</c:v>
                </c:pt>
                <c:pt idx="86">
                  <c:v>1.6799999999999999E-2</c:v>
                </c:pt>
                <c:pt idx="87">
                  <c:v>1.6799999999999999E-2</c:v>
                </c:pt>
                <c:pt idx="88">
                  <c:v>1.6799999999999999E-2</c:v>
                </c:pt>
                <c:pt idx="89">
                  <c:v>1.6799999999999999E-2</c:v>
                </c:pt>
                <c:pt idx="90">
                  <c:v>1.6799999999999999E-2</c:v>
                </c:pt>
                <c:pt idx="91">
                  <c:v>1.6799999999999999E-2</c:v>
                </c:pt>
                <c:pt idx="92">
                  <c:v>1.6799999999999999E-2</c:v>
                </c:pt>
                <c:pt idx="93">
                  <c:v>1.6799999999999999E-2</c:v>
                </c:pt>
                <c:pt idx="94">
                  <c:v>1.6799999999999999E-2</c:v>
                </c:pt>
                <c:pt idx="95">
                  <c:v>1.6799999999999999E-2</c:v>
                </c:pt>
                <c:pt idx="96">
                  <c:v>1.6799999999999999E-2</c:v>
                </c:pt>
                <c:pt idx="97">
                  <c:v>1.6799999999999999E-2</c:v>
                </c:pt>
                <c:pt idx="98">
                  <c:v>1.6799999999999999E-2</c:v>
                </c:pt>
                <c:pt idx="99">
                  <c:v>1.6799999999999999E-2</c:v>
                </c:pt>
                <c:pt idx="100">
                  <c:v>1.6799999999999999E-2</c:v>
                </c:pt>
                <c:pt idx="101">
                  <c:v>1.6799999999999999E-2</c:v>
                </c:pt>
                <c:pt idx="102">
                  <c:v>1.6799999999999999E-2</c:v>
                </c:pt>
                <c:pt idx="103">
                  <c:v>1.6799999999999999E-2</c:v>
                </c:pt>
                <c:pt idx="104">
                  <c:v>1.6799999999999999E-2</c:v>
                </c:pt>
                <c:pt idx="105">
                  <c:v>1.6799999999999999E-2</c:v>
                </c:pt>
                <c:pt idx="106">
                  <c:v>1.6799999999999999E-2</c:v>
                </c:pt>
                <c:pt idx="107">
                  <c:v>1.66E-2</c:v>
                </c:pt>
                <c:pt idx="108">
                  <c:v>1.66E-2</c:v>
                </c:pt>
                <c:pt idx="109">
                  <c:v>1.66E-2</c:v>
                </c:pt>
                <c:pt idx="110">
                  <c:v>1.66E-2</c:v>
                </c:pt>
                <c:pt idx="111">
                  <c:v>1.66E-2</c:v>
                </c:pt>
                <c:pt idx="112">
                  <c:v>1.66E-2</c:v>
                </c:pt>
                <c:pt idx="113">
                  <c:v>1.66E-2</c:v>
                </c:pt>
                <c:pt idx="114">
                  <c:v>1.66E-2</c:v>
                </c:pt>
                <c:pt idx="115">
                  <c:v>1.66E-2</c:v>
                </c:pt>
                <c:pt idx="116">
                  <c:v>1.66E-2</c:v>
                </c:pt>
                <c:pt idx="117">
                  <c:v>1.66E-2</c:v>
                </c:pt>
                <c:pt idx="118">
                  <c:v>1.66E-2</c:v>
                </c:pt>
                <c:pt idx="119">
                  <c:v>1.66E-2</c:v>
                </c:pt>
                <c:pt idx="120">
                  <c:v>1.66E-2</c:v>
                </c:pt>
                <c:pt idx="121">
                  <c:v>1.66E-2</c:v>
                </c:pt>
                <c:pt idx="122">
                  <c:v>1.66E-2</c:v>
                </c:pt>
                <c:pt idx="123">
                  <c:v>1.66E-2</c:v>
                </c:pt>
                <c:pt idx="124">
                  <c:v>1.66E-2</c:v>
                </c:pt>
                <c:pt idx="125">
                  <c:v>1.66E-2</c:v>
                </c:pt>
                <c:pt idx="126">
                  <c:v>1.66E-2</c:v>
                </c:pt>
                <c:pt idx="127">
                  <c:v>1.66E-2</c:v>
                </c:pt>
                <c:pt idx="128">
                  <c:v>1.66E-2</c:v>
                </c:pt>
                <c:pt idx="129">
                  <c:v>1.66E-2</c:v>
                </c:pt>
                <c:pt idx="130">
                  <c:v>1.66E-2</c:v>
                </c:pt>
                <c:pt idx="131">
                  <c:v>1.66E-2</c:v>
                </c:pt>
                <c:pt idx="132">
                  <c:v>1.66E-2</c:v>
                </c:pt>
                <c:pt idx="133">
                  <c:v>1.66E-2</c:v>
                </c:pt>
                <c:pt idx="134">
                  <c:v>1.66E-2</c:v>
                </c:pt>
                <c:pt idx="135">
                  <c:v>1.66E-2</c:v>
                </c:pt>
                <c:pt idx="136">
                  <c:v>1.66E-2</c:v>
                </c:pt>
                <c:pt idx="137">
                  <c:v>1.66E-2</c:v>
                </c:pt>
                <c:pt idx="138">
                  <c:v>1.66E-2</c:v>
                </c:pt>
                <c:pt idx="139">
                  <c:v>1.66E-2</c:v>
                </c:pt>
                <c:pt idx="140">
                  <c:v>1.66E-2</c:v>
                </c:pt>
                <c:pt idx="141">
                  <c:v>1.66E-2</c:v>
                </c:pt>
                <c:pt idx="142">
                  <c:v>1.66E-2</c:v>
                </c:pt>
                <c:pt idx="143">
                  <c:v>1.66E-2</c:v>
                </c:pt>
                <c:pt idx="144">
                  <c:v>1.66E-2</c:v>
                </c:pt>
                <c:pt idx="145">
                  <c:v>1.66E-2</c:v>
                </c:pt>
                <c:pt idx="146">
                  <c:v>1.66E-2</c:v>
                </c:pt>
                <c:pt idx="147">
                  <c:v>1.66E-2</c:v>
                </c:pt>
                <c:pt idx="148">
                  <c:v>1.66E-2</c:v>
                </c:pt>
                <c:pt idx="149">
                  <c:v>1.66E-2</c:v>
                </c:pt>
                <c:pt idx="150">
                  <c:v>1.66E-2</c:v>
                </c:pt>
                <c:pt idx="151">
                  <c:v>1.66E-2</c:v>
                </c:pt>
                <c:pt idx="152">
                  <c:v>1.66E-2</c:v>
                </c:pt>
                <c:pt idx="153">
                  <c:v>1.66E-2</c:v>
                </c:pt>
                <c:pt idx="154">
                  <c:v>1.66E-2</c:v>
                </c:pt>
                <c:pt idx="155">
                  <c:v>1.66E-2</c:v>
                </c:pt>
                <c:pt idx="156">
                  <c:v>1.66E-2</c:v>
                </c:pt>
                <c:pt idx="157">
                  <c:v>1.66E-2</c:v>
                </c:pt>
                <c:pt idx="158">
                  <c:v>1.66E-2</c:v>
                </c:pt>
                <c:pt idx="159">
                  <c:v>1.66E-2</c:v>
                </c:pt>
                <c:pt idx="160">
                  <c:v>1.66E-2</c:v>
                </c:pt>
                <c:pt idx="161">
                  <c:v>1.66E-2</c:v>
                </c:pt>
                <c:pt idx="162">
                  <c:v>1.66E-2</c:v>
                </c:pt>
                <c:pt idx="163">
                  <c:v>1.66E-2</c:v>
                </c:pt>
                <c:pt idx="164">
                  <c:v>1.66E-2</c:v>
                </c:pt>
                <c:pt idx="165">
                  <c:v>1.66E-2</c:v>
                </c:pt>
                <c:pt idx="166">
                  <c:v>1.66E-2</c:v>
                </c:pt>
                <c:pt idx="167">
                  <c:v>1.66E-2</c:v>
                </c:pt>
                <c:pt idx="168">
                  <c:v>1.66E-2</c:v>
                </c:pt>
                <c:pt idx="169">
                  <c:v>1.66E-2</c:v>
                </c:pt>
                <c:pt idx="170">
                  <c:v>1.66E-2</c:v>
                </c:pt>
                <c:pt idx="171">
                  <c:v>1.66E-2</c:v>
                </c:pt>
                <c:pt idx="172">
                  <c:v>1.66E-2</c:v>
                </c:pt>
                <c:pt idx="173">
                  <c:v>1.66E-2</c:v>
                </c:pt>
                <c:pt idx="174">
                  <c:v>1.66E-2</c:v>
                </c:pt>
                <c:pt idx="175">
                  <c:v>1.66E-2</c:v>
                </c:pt>
                <c:pt idx="176">
                  <c:v>1.66E-2</c:v>
                </c:pt>
                <c:pt idx="177">
                  <c:v>1.66E-2</c:v>
                </c:pt>
                <c:pt idx="178">
                  <c:v>1.66E-2</c:v>
                </c:pt>
                <c:pt idx="179">
                  <c:v>1.66E-2</c:v>
                </c:pt>
                <c:pt idx="180">
                  <c:v>1.66E-2</c:v>
                </c:pt>
                <c:pt idx="181">
                  <c:v>1.66E-2</c:v>
                </c:pt>
                <c:pt idx="182">
                  <c:v>1.66E-2</c:v>
                </c:pt>
                <c:pt idx="183">
                  <c:v>1.66E-2</c:v>
                </c:pt>
                <c:pt idx="184">
                  <c:v>1.66E-2</c:v>
                </c:pt>
                <c:pt idx="185">
                  <c:v>1.66E-2</c:v>
                </c:pt>
                <c:pt idx="186">
                  <c:v>1.66E-2</c:v>
                </c:pt>
                <c:pt idx="187">
                  <c:v>1.66E-2</c:v>
                </c:pt>
                <c:pt idx="188">
                  <c:v>1.66E-2</c:v>
                </c:pt>
                <c:pt idx="189">
                  <c:v>1.66E-2</c:v>
                </c:pt>
                <c:pt idx="190">
                  <c:v>1.66E-2</c:v>
                </c:pt>
                <c:pt idx="191">
                  <c:v>1.66E-2</c:v>
                </c:pt>
                <c:pt idx="192">
                  <c:v>1.66E-2</c:v>
                </c:pt>
                <c:pt idx="193">
                  <c:v>1.66E-2</c:v>
                </c:pt>
                <c:pt idx="194">
                  <c:v>1.66E-2</c:v>
                </c:pt>
                <c:pt idx="195">
                  <c:v>1.66E-2</c:v>
                </c:pt>
                <c:pt idx="196">
                  <c:v>1.66E-2</c:v>
                </c:pt>
                <c:pt idx="197">
                  <c:v>1.66E-2</c:v>
                </c:pt>
                <c:pt idx="198">
                  <c:v>1.66E-2</c:v>
                </c:pt>
                <c:pt idx="199">
                  <c:v>1.66E-2</c:v>
                </c:pt>
                <c:pt idx="200">
                  <c:v>1.66E-2</c:v>
                </c:pt>
                <c:pt idx="201">
                  <c:v>1.66E-2</c:v>
                </c:pt>
                <c:pt idx="202">
                  <c:v>1.66E-2</c:v>
                </c:pt>
                <c:pt idx="203">
                  <c:v>1.66E-2</c:v>
                </c:pt>
                <c:pt idx="204">
                  <c:v>1.66E-2</c:v>
                </c:pt>
                <c:pt idx="205">
                  <c:v>1.66E-2</c:v>
                </c:pt>
                <c:pt idx="206">
                  <c:v>1.66E-2</c:v>
                </c:pt>
                <c:pt idx="207">
                  <c:v>1.66E-2</c:v>
                </c:pt>
                <c:pt idx="208">
                  <c:v>1.66E-2</c:v>
                </c:pt>
                <c:pt idx="209">
                  <c:v>1.66E-2</c:v>
                </c:pt>
                <c:pt idx="210">
                  <c:v>1.66E-2</c:v>
                </c:pt>
                <c:pt idx="211">
                  <c:v>1.66E-2</c:v>
                </c:pt>
                <c:pt idx="212">
                  <c:v>1.66E-2</c:v>
                </c:pt>
                <c:pt idx="213">
                  <c:v>1.66E-2</c:v>
                </c:pt>
                <c:pt idx="214">
                  <c:v>1.66E-2</c:v>
                </c:pt>
                <c:pt idx="215">
                  <c:v>1.66E-2</c:v>
                </c:pt>
                <c:pt idx="216">
                  <c:v>1.66E-2</c:v>
                </c:pt>
                <c:pt idx="217">
                  <c:v>1.66E-2</c:v>
                </c:pt>
                <c:pt idx="218">
                  <c:v>1.66E-2</c:v>
                </c:pt>
                <c:pt idx="219">
                  <c:v>1.66E-2</c:v>
                </c:pt>
                <c:pt idx="220">
                  <c:v>1.66E-2</c:v>
                </c:pt>
                <c:pt idx="221">
                  <c:v>1.66E-2</c:v>
                </c:pt>
                <c:pt idx="222">
                  <c:v>1.66E-2</c:v>
                </c:pt>
                <c:pt idx="223">
                  <c:v>1.66E-2</c:v>
                </c:pt>
                <c:pt idx="224">
                  <c:v>1.66E-2</c:v>
                </c:pt>
                <c:pt idx="225">
                  <c:v>1.66E-2</c:v>
                </c:pt>
                <c:pt idx="226">
                  <c:v>1.66E-2</c:v>
                </c:pt>
                <c:pt idx="227">
                  <c:v>1.66E-2</c:v>
                </c:pt>
                <c:pt idx="228">
                  <c:v>1.66E-2</c:v>
                </c:pt>
                <c:pt idx="229">
                  <c:v>1.66E-2</c:v>
                </c:pt>
                <c:pt idx="230">
                  <c:v>1.66E-2</c:v>
                </c:pt>
                <c:pt idx="231">
                  <c:v>1.66E-2</c:v>
                </c:pt>
                <c:pt idx="232">
                  <c:v>1.66E-2</c:v>
                </c:pt>
                <c:pt idx="233">
                  <c:v>1.66E-2</c:v>
                </c:pt>
                <c:pt idx="234">
                  <c:v>1.66E-2</c:v>
                </c:pt>
                <c:pt idx="235">
                  <c:v>1.66E-2</c:v>
                </c:pt>
                <c:pt idx="236">
                  <c:v>1.66E-2</c:v>
                </c:pt>
                <c:pt idx="237">
                  <c:v>1.66E-2</c:v>
                </c:pt>
                <c:pt idx="238">
                  <c:v>1.66E-2</c:v>
                </c:pt>
                <c:pt idx="239">
                  <c:v>1.66E-2</c:v>
                </c:pt>
                <c:pt idx="240">
                  <c:v>1.66E-2</c:v>
                </c:pt>
                <c:pt idx="241">
                  <c:v>1.66E-2</c:v>
                </c:pt>
                <c:pt idx="242">
                  <c:v>1.66E-2</c:v>
                </c:pt>
                <c:pt idx="243">
                  <c:v>1.66E-2</c:v>
                </c:pt>
                <c:pt idx="244">
                  <c:v>1.66E-2</c:v>
                </c:pt>
                <c:pt idx="245">
                  <c:v>1.66E-2</c:v>
                </c:pt>
                <c:pt idx="246">
                  <c:v>1.66E-2</c:v>
                </c:pt>
                <c:pt idx="247">
                  <c:v>1.66E-2</c:v>
                </c:pt>
                <c:pt idx="248">
                  <c:v>1.66E-2</c:v>
                </c:pt>
                <c:pt idx="249">
                  <c:v>1.66E-2</c:v>
                </c:pt>
                <c:pt idx="250">
                  <c:v>1.66E-2</c:v>
                </c:pt>
                <c:pt idx="251">
                  <c:v>1.66E-2</c:v>
                </c:pt>
                <c:pt idx="252">
                  <c:v>1.66E-2</c:v>
                </c:pt>
              </c:numCache>
            </c:numRef>
          </c:val>
          <c:smooth val="0"/>
          <c:extLst>
            <c:ext xmlns:c16="http://schemas.microsoft.com/office/drawing/2014/chart" uri="{C3380CC4-5D6E-409C-BE32-E72D297353CC}">
              <c16:uniqueId val="{00000001-E563-4583-AB18-F796279C838D}"/>
            </c:ext>
          </c:extLst>
        </c:ser>
        <c:dLbls>
          <c:showLegendKey val="0"/>
          <c:showVal val="0"/>
          <c:showCatName val="0"/>
          <c:showSerName val="0"/>
          <c:showPercent val="0"/>
          <c:showBubbleSize val="0"/>
        </c:dLbls>
        <c:marker val="1"/>
        <c:smooth val="0"/>
        <c:axId val="121783359"/>
        <c:axId val="1594596512"/>
      </c:lineChart>
      <c:dateAx>
        <c:axId val="804269568"/>
        <c:scaling>
          <c:orientation val="minMax"/>
        </c:scaling>
        <c:delete val="0"/>
        <c:axPos val="b"/>
        <c:numFmt formatCode="d\-mmm\-yy"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CircularXX Book" panose="020B0504010101010104" pitchFamily="34" charset="0"/>
                <a:ea typeface="+mn-ea"/>
                <a:cs typeface="CircularXX Book" panose="020B0504010101010104" pitchFamily="34" charset="0"/>
              </a:defRPr>
            </a:pPr>
            <a:endParaRPr lang="pt-BR"/>
          </a:p>
        </c:txPr>
        <c:crossAx val="804264288"/>
        <c:crosses val="autoZero"/>
        <c:auto val="1"/>
        <c:lblOffset val="100"/>
        <c:baseTimeUnit val="days"/>
      </c:dateAx>
      <c:valAx>
        <c:axId val="804264288"/>
        <c:scaling>
          <c:orientation val="minMax"/>
          <c:max val="0.17"/>
          <c:min val="8.0000000000000016E-2"/>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spc="20" baseline="0">
                <a:solidFill>
                  <a:schemeClr val="bg1"/>
                </a:solidFill>
                <a:latin typeface="CircularXX Book" panose="020B0504010101010104" pitchFamily="34" charset="0"/>
                <a:ea typeface="+mn-ea"/>
                <a:cs typeface="CircularXX Book" panose="020B0504010101010104" pitchFamily="34" charset="0"/>
              </a:defRPr>
            </a:pPr>
            <a:endParaRPr lang="pt-BR"/>
          </a:p>
        </c:txPr>
        <c:crossAx val="804269568"/>
        <c:crosses val="autoZero"/>
        <c:crossBetween val="between"/>
      </c:valAx>
      <c:valAx>
        <c:axId val="1594596512"/>
        <c:scaling>
          <c:orientation val="minMax"/>
        </c:scaling>
        <c:delete val="0"/>
        <c:axPos val="r"/>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spc="20" baseline="0">
                <a:solidFill>
                  <a:schemeClr val="bg1"/>
                </a:solidFill>
                <a:latin typeface="CircularXX Book" panose="020B0504010101010104" pitchFamily="34" charset="0"/>
                <a:ea typeface="+mn-ea"/>
                <a:cs typeface="CircularXX Book" panose="020B0504010101010104" pitchFamily="34" charset="0"/>
              </a:defRPr>
            </a:pPr>
            <a:endParaRPr lang="pt-BR"/>
          </a:p>
        </c:txPr>
        <c:crossAx val="121783359"/>
        <c:crosses val="max"/>
        <c:crossBetween val="between"/>
      </c:valAx>
      <c:dateAx>
        <c:axId val="121783359"/>
        <c:scaling>
          <c:orientation val="minMax"/>
        </c:scaling>
        <c:delete val="1"/>
        <c:axPos val="b"/>
        <c:numFmt formatCode="d\-mmm\-yy" sourceLinked="1"/>
        <c:majorTickMark val="out"/>
        <c:minorTickMark val="none"/>
        <c:tickLblPos val="nextTo"/>
        <c:crossAx val="1594596512"/>
        <c:crosses val="autoZero"/>
        <c:auto val="1"/>
        <c:lblOffset val="100"/>
        <c:baseTimeUnit val="days"/>
      </c:dateAx>
      <c:spPr>
        <a:gradFill>
          <a:gsLst>
            <a:gs pos="100000">
              <a:schemeClr val="lt1">
                <a:lumMod val="95000"/>
              </a:schemeClr>
            </a:gs>
            <a:gs pos="0">
              <a:schemeClr val="lt1"/>
            </a:gs>
          </a:gsLst>
          <a:lin ang="5400000" scaled="0"/>
        </a:gra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sz="1000">
          <a:latin typeface="CircularXX Book" panose="020B0504010101010104" pitchFamily="34" charset="0"/>
          <a:cs typeface="CircularXX Book" panose="020B0504010101010104" pitchFamily="34" charset="0"/>
        </a:defRPr>
      </a:pPr>
      <a:endParaRPr lang="pt-B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dk2" tx2="lt2" accent1="accent1" accent2="accent2" accent3="accent3" accent4="accent4" accent5="accent5" accent6="accent6" hlink="hlink" folHlink="folHlink"/>
  <c:chart>
    <c:autoTitleDeleted val="1"/>
    <c:plotArea>
      <c:layout>
        <c:manualLayout>
          <c:layoutTarget val="inner"/>
          <c:xMode val="edge"/>
          <c:yMode val="edge"/>
          <c:x val="5.6622849502188315E-2"/>
          <c:y val="0.1273411756688704"/>
          <c:w val="0.92319596953113259"/>
          <c:h val="0.65801853247600528"/>
        </c:manualLayout>
      </c:layout>
      <c:barChart>
        <c:barDir val="col"/>
        <c:grouping val="stacked"/>
        <c:varyColors val="0"/>
        <c:ser>
          <c:idx val="1"/>
          <c:order val="0"/>
          <c:spPr>
            <a:noFill/>
            <a:ln>
              <a:noFill/>
            </a:ln>
            <a:effectLst/>
          </c:spPr>
          <c:invertIfNegative val="0"/>
          <c:dPt>
            <c:idx val="0"/>
            <c:invertIfNegative val="0"/>
            <c:bubble3D val="0"/>
            <c:spPr>
              <a:solidFill>
                <a:schemeClr val="tx1">
                  <a:lumMod val="65000"/>
                  <a:lumOff val="35000"/>
                </a:schemeClr>
              </a:solidFill>
              <a:ln>
                <a:noFill/>
              </a:ln>
              <a:effectLst/>
            </c:spPr>
            <c:extLst>
              <c:ext xmlns:c16="http://schemas.microsoft.com/office/drawing/2014/chart" uri="{C3380CC4-5D6E-409C-BE32-E72D297353CC}">
                <c16:uniqueId val="{00000001-0258-411D-89D8-E9960920050A}"/>
              </c:ext>
            </c:extLst>
          </c:dPt>
          <c:dPt>
            <c:idx val="9"/>
            <c:invertIfNegative val="0"/>
            <c:bubble3D val="0"/>
            <c:spPr>
              <a:solidFill>
                <a:srgbClr val="0070C0"/>
              </a:solidFill>
              <a:ln>
                <a:noFill/>
              </a:ln>
              <a:effectLst/>
            </c:spPr>
            <c:extLst>
              <c:ext xmlns:c16="http://schemas.microsoft.com/office/drawing/2014/chart" uri="{C3380CC4-5D6E-409C-BE32-E72D297353CC}">
                <c16:uniqueId val="{00000003-0258-411D-89D8-E9960920050A}"/>
              </c:ext>
            </c:extLst>
          </c:dPt>
          <c:dPt>
            <c:idx val="11"/>
            <c:invertIfNegative val="0"/>
            <c:bubble3D val="0"/>
            <c:spPr>
              <a:solidFill>
                <a:srgbClr val="0070C0"/>
              </a:solidFill>
              <a:ln>
                <a:noFill/>
              </a:ln>
              <a:effectLst/>
            </c:spPr>
            <c:extLst>
              <c:ext xmlns:c16="http://schemas.microsoft.com/office/drawing/2014/chart" uri="{C3380CC4-5D6E-409C-BE32-E72D297353CC}">
                <c16:uniqueId val="{00000005-0258-411D-89D8-E9960920050A}"/>
              </c:ext>
            </c:extLst>
          </c:dPt>
          <c:dLbls>
            <c:dLbl>
              <c:idx val="0"/>
              <c:layout>
                <c:manualLayout>
                  <c:x val="9.604125462562953E-4"/>
                  <c:y val="-0.342138768525991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258-411D-89D8-E9960920050A}"/>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'1,66'!$B$3:$M$3</c:f>
              <c:strCache>
                <c:ptCount val="12"/>
                <c:pt idx="0">
                  <c:v>Juros</c:v>
                </c:pt>
                <c:pt idx="1">
                  <c:v>Funding</c:v>
                </c:pt>
                <c:pt idx="2">
                  <c:v>Custo de distribuição</c:v>
                </c:pt>
                <c:pt idx="3">
                  <c:v>Perda de Crédito</c:v>
                </c:pt>
                <c:pt idx="4">
                  <c:v>Dataprev</c:v>
                </c:pt>
                <c:pt idx="5">
                  <c:v>Pis/Cofins</c:v>
                </c:pt>
                <c:pt idx="6">
                  <c:v>Pessoas</c:v>
                </c:pt>
                <c:pt idx="7">
                  <c:v>Custos variáveis de originação</c:v>
                </c:pt>
                <c:pt idx="8">
                  <c:v>Infraestrutura</c:v>
                </c:pt>
                <c:pt idx="9">
                  <c:v>Margem antes de IRPJ/ CSLL</c:v>
                </c:pt>
                <c:pt idx="10">
                  <c:v>IRPJ/ CSLL</c:v>
                </c:pt>
                <c:pt idx="11">
                  <c:v>Margem pós IRPJ/ CSLL</c:v>
                </c:pt>
              </c:strCache>
            </c:strRef>
          </c:cat>
          <c:val>
            <c:numRef>
              <c:f>'1,66'!$B$5:$M$5</c:f>
              <c:numCache>
                <c:formatCode>0.00%</c:formatCode>
                <c:ptCount val="12"/>
                <c:pt idx="0">
                  <c:v>1.66E-2</c:v>
                </c:pt>
                <c:pt idx="1">
                  <c:v>5.2657418868136425E-3</c:v>
                </c:pt>
                <c:pt idx="2">
                  <c:v>3.3907418868136426E-3</c:v>
                </c:pt>
                <c:pt idx="3">
                  <c:v>1.8157418868136425E-3</c:v>
                </c:pt>
                <c:pt idx="4">
                  <c:v>1.2157418868136427E-3</c:v>
                </c:pt>
                <c:pt idx="5">
                  <c:v>9.7088488907680825E-4</c:v>
                </c:pt>
                <c:pt idx="6">
                  <c:v>6.7088488907680833E-4</c:v>
                </c:pt>
                <c:pt idx="7">
                  <c:v>1.7088488907680832E-4</c:v>
                </c:pt>
                <c:pt idx="8">
                  <c:v>-2.9115110923191688E-5</c:v>
                </c:pt>
                <c:pt idx="9">
                  <c:v>-2.9115110923191688E-5</c:v>
                </c:pt>
                <c:pt idx="10" formatCode="0.000%">
                  <c:v>-1.6013311007755428E-5</c:v>
                </c:pt>
                <c:pt idx="11">
                  <c:v>-1.6013311007755428E-5</c:v>
                </c:pt>
              </c:numCache>
            </c:numRef>
          </c:val>
          <c:extLst>
            <c:ext xmlns:c16="http://schemas.microsoft.com/office/drawing/2014/chart" uri="{C3380CC4-5D6E-409C-BE32-E72D297353CC}">
              <c16:uniqueId val="{00000006-0258-411D-89D8-E9960920050A}"/>
            </c:ext>
          </c:extLst>
        </c:ser>
        <c:ser>
          <c:idx val="0"/>
          <c:order val="1"/>
          <c:spPr>
            <a:solidFill>
              <a:srgbClr val="FF8181"/>
            </a:solidFill>
            <a:ln>
              <a:noFill/>
            </a:ln>
            <a:effectLst/>
          </c:spPr>
          <c:invertIfNegative val="0"/>
          <c:dPt>
            <c:idx val="1"/>
            <c:invertIfNegative val="0"/>
            <c:bubble3D val="0"/>
            <c:extLst>
              <c:ext xmlns:c16="http://schemas.microsoft.com/office/drawing/2014/chart" uri="{C3380CC4-5D6E-409C-BE32-E72D297353CC}">
                <c16:uniqueId val="{00000007-0258-411D-89D8-E9960920050A}"/>
              </c:ext>
            </c:extLst>
          </c:dPt>
          <c:dLbls>
            <c:dLbl>
              <c:idx val="1"/>
              <c:layout>
                <c:manualLayout>
                  <c:x val="4.09332881967054E-3"/>
                  <c:y val="-0.23473676183184877"/>
                </c:manualLayout>
              </c:layout>
              <c:tx>
                <c:rich>
                  <a:bodyPr/>
                  <a:lstStyle/>
                  <a:p>
                    <a:r>
                      <a:rPr lang="en-US" dirty="0"/>
                      <a:t>1,29%</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0258-411D-89D8-E9960920050A}"/>
                </c:ext>
              </c:extLst>
            </c:dLbl>
            <c:dLbl>
              <c:idx val="2"/>
              <c:layout>
                <c:manualLayout>
                  <c:x val="1.3036809894671816E-3"/>
                  <c:y val="-9.8053046511721573E-2"/>
                </c:manualLayout>
              </c:layout>
              <c:spPr>
                <a:noFill/>
                <a:ln>
                  <a:noFill/>
                </a:ln>
                <a:effectLst/>
              </c:spPr>
              <c:txPr>
                <a:bodyPr rot="0" spcFirstLastPara="1" vertOverflow="ellipsis" vert="horz" wrap="square" tIns="396000" bIns="108000"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5.6373732285721297E-2"/>
                      <c:h val="0.11698309464434697"/>
                    </c:manualLayout>
                  </c15:layout>
                </c:ext>
                <c:ext xmlns:c16="http://schemas.microsoft.com/office/drawing/2014/chart" uri="{C3380CC4-5D6E-409C-BE32-E72D297353CC}">
                  <c16:uniqueId val="{00000008-0258-411D-89D8-E9960920050A}"/>
                </c:ext>
              </c:extLst>
            </c:dLbl>
            <c:dLbl>
              <c:idx val="3"/>
              <c:spPr>
                <a:noFill/>
                <a:ln>
                  <a:noFill/>
                </a:ln>
                <a:effectLst/>
              </c:spPr>
              <c:txPr>
                <a:bodyPr rot="0" spcFirstLastPara="1" vertOverflow="ellipsis" vert="horz" wrap="square" lIns="108000" tIns="180000"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inBase"/>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0258-411D-89D8-E9960920050A}"/>
                </c:ext>
              </c:extLst>
            </c:dLbl>
            <c:dLbl>
              <c:idx val="10"/>
              <c:delete val="1"/>
              <c:extLst>
                <c:ext xmlns:c15="http://schemas.microsoft.com/office/drawing/2012/chart" uri="{CE6537A1-D6FC-4f65-9D91-7224C49458BB}"/>
                <c:ext xmlns:c16="http://schemas.microsoft.com/office/drawing/2014/chart" uri="{C3380CC4-5D6E-409C-BE32-E72D297353CC}">
                  <c16:uniqueId val="{0000000A-0258-411D-89D8-E9960920050A}"/>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'1,66'!$B$3:$M$3</c:f>
              <c:strCache>
                <c:ptCount val="12"/>
                <c:pt idx="0">
                  <c:v>Juros</c:v>
                </c:pt>
                <c:pt idx="1">
                  <c:v>Funding</c:v>
                </c:pt>
                <c:pt idx="2">
                  <c:v>Custo de distribuição</c:v>
                </c:pt>
                <c:pt idx="3">
                  <c:v>Perda de Crédito</c:v>
                </c:pt>
                <c:pt idx="4">
                  <c:v>Dataprev</c:v>
                </c:pt>
                <c:pt idx="5">
                  <c:v>Pis/Cofins</c:v>
                </c:pt>
                <c:pt idx="6">
                  <c:v>Pessoas</c:v>
                </c:pt>
                <c:pt idx="7">
                  <c:v>Custos variáveis de originação</c:v>
                </c:pt>
                <c:pt idx="8">
                  <c:v>Infraestrutura</c:v>
                </c:pt>
                <c:pt idx="9">
                  <c:v>Margem antes de IRPJ/ CSLL</c:v>
                </c:pt>
                <c:pt idx="10">
                  <c:v>IRPJ/ CSLL</c:v>
                </c:pt>
                <c:pt idx="11">
                  <c:v>Margem pós IRPJ/ CSLL</c:v>
                </c:pt>
              </c:strCache>
            </c:strRef>
          </c:cat>
          <c:val>
            <c:numRef>
              <c:f>'1,66'!$B$4:$M$4</c:f>
              <c:numCache>
                <c:formatCode>0.00%</c:formatCode>
                <c:ptCount val="12"/>
                <c:pt idx="1">
                  <c:v>1.1334258113186358E-2</c:v>
                </c:pt>
                <c:pt idx="2">
                  <c:v>1.8749999999999999E-3</c:v>
                </c:pt>
                <c:pt idx="3">
                  <c:v>1.575E-3</c:v>
                </c:pt>
                <c:pt idx="4">
                  <c:v>5.9999999999999995E-4</c:v>
                </c:pt>
                <c:pt idx="5">
                  <c:v>2.448569977368344E-4</c:v>
                </c:pt>
                <c:pt idx="6">
                  <c:v>2.9999999999999997E-4</c:v>
                </c:pt>
                <c:pt idx="7">
                  <c:v>5.0000000000000001E-4</c:v>
                </c:pt>
                <c:pt idx="8">
                  <c:v>2.0000000000000001E-4</c:v>
                </c:pt>
                <c:pt idx="10">
                  <c:v>-1.310179991543626E-5</c:v>
                </c:pt>
              </c:numCache>
            </c:numRef>
          </c:val>
          <c:extLst>
            <c:ext xmlns:c16="http://schemas.microsoft.com/office/drawing/2014/chart" uri="{C3380CC4-5D6E-409C-BE32-E72D297353CC}">
              <c16:uniqueId val="{0000000B-0258-411D-89D8-E9960920050A}"/>
            </c:ext>
          </c:extLst>
        </c:ser>
        <c:dLbls>
          <c:showLegendKey val="0"/>
          <c:showVal val="0"/>
          <c:showCatName val="0"/>
          <c:showSerName val="0"/>
          <c:showPercent val="0"/>
          <c:showBubbleSize val="0"/>
        </c:dLbls>
        <c:gapWidth val="150"/>
        <c:overlap val="100"/>
        <c:axId val="1921011983"/>
        <c:axId val="1548995119"/>
      </c:barChart>
      <c:catAx>
        <c:axId val="1921011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pt-BR"/>
          </a:p>
        </c:txPr>
        <c:crossAx val="1548995119"/>
        <c:crosses val="autoZero"/>
        <c:auto val="1"/>
        <c:lblAlgn val="ctr"/>
        <c:lblOffset val="100"/>
        <c:noMultiLvlLbl val="0"/>
      </c:catAx>
      <c:valAx>
        <c:axId val="1548995119"/>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2"/>
                </a:solidFill>
                <a:latin typeface="Montserrat" panose="00000500000000000000" pitchFamily="2" charset="0"/>
                <a:ea typeface="+mn-ea"/>
                <a:cs typeface="+mn-cs"/>
              </a:defRPr>
            </a:pPr>
            <a:endParaRPr lang="pt-BR"/>
          </a:p>
        </c:txPr>
        <c:crossAx val="1921011983"/>
        <c:crosses val="autoZero"/>
        <c:crossBetween val="between"/>
      </c:valAx>
      <c:spPr>
        <a:noFill/>
        <a:ln>
          <a:noFill/>
        </a:ln>
        <a:effectLst/>
      </c:spPr>
    </c:plotArea>
    <c:plotVisOnly val="1"/>
    <c:dispBlanksAs val="gap"/>
    <c:showDLblsOverMax val="0"/>
    <c:extLst/>
  </c:chart>
  <c:spPr>
    <a:noFill/>
    <a:ln>
      <a:noFill/>
    </a:ln>
    <a:effectLst/>
  </c:spPr>
  <c:txPr>
    <a:bodyPr/>
    <a:lstStyle/>
    <a:p>
      <a:pPr>
        <a:defRPr sz="1200">
          <a:latin typeface="Montserrat" panose="00000500000000000000" pitchFamily="2" charset="0"/>
        </a:defRPr>
      </a:pPr>
      <a:endParaRPr lang="pt-B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'[rascunho hist. concessão inss Datapev.xlsx]MARGEM'!$E$2</c:f>
              <c:strCache>
                <c:ptCount val="1"/>
                <c:pt idx="0">
                  <c:v> TOTAL </c:v>
                </c:pt>
              </c:strCache>
            </c:strRef>
          </c:tx>
          <c:spPr>
            <a:solidFill>
              <a:schemeClr val="accent5">
                <a:lumMod val="50000"/>
              </a:schemeClr>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CircularXX Book" panose="020B0504010101010104" pitchFamily="34" charset="0"/>
                    <a:ea typeface="+mn-ea"/>
                    <a:cs typeface="CircularXX Book" panose="020B0504010101010104" pitchFamily="34" charset="0"/>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'[rascunho hist. concessão inss Datapev.xlsx]MARGEM'!$B$3:$B$40</c:f>
              <c:numCache>
                <c:formatCode>mmm\-yy</c:formatCode>
                <c:ptCount val="38"/>
                <c:pt idx="0">
                  <c:v>44562</c:v>
                </c:pt>
                <c:pt idx="1">
                  <c:v>44593</c:v>
                </c:pt>
                <c:pt idx="2">
                  <c:v>44621</c:v>
                </c:pt>
                <c:pt idx="3">
                  <c:v>44652</c:v>
                </c:pt>
                <c:pt idx="4">
                  <c:v>44682</c:v>
                </c:pt>
                <c:pt idx="5">
                  <c:v>44713</c:v>
                </c:pt>
                <c:pt idx="6">
                  <c:v>44743</c:v>
                </c:pt>
                <c:pt idx="7">
                  <c:v>44774</c:v>
                </c:pt>
                <c:pt idx="8">
                  <c:v>44805</c:v>
                </c:pt>
                <c:pt idx="9">
                  <c:v>44835</c:v>
                </c:pt>
                <c:pt idx="10">
                  <c:v>44866</c:v>
                </c:pt>
                <c:pt idx="11">
                  <c:v>44896</c:v>
                </c:pt>
                <c:pt idx="13">
                  <c:v>44927</c:v>
                </c:pt>
                <c:pt idx="14">
                  <c:v>44958</c:v>
                </c:pt>
                <c:pt idx="15">
                  <c:v>44986</c:v>
                </c:pt>
                <c:pt idx="16">
                  <c:v>45017</c:v>
                </c:pt>
                <c:pt idx="17">
                  <c:v>45047</c:v>
                </c:pt>
                <c:pt idx="18">
                  <c:v>45078</c:v>
                </c:pt>
                <c:pt idx="19">
                  <c:v>45108</c:v>
                </c:pt>
                <c:pt idx="20">
                  <c:v>45139</c:v>
                </c:pt>
                <c:pt idx="21">
                  <c:v>45170</c:v>
                </c:pt>
                <c:pt idx="22">
                  <c:v>45200</c:v>
                </c:pt>
                <c:pt idx="23">
                  <c:v>45231</c:v>
                </c:pt>
                <c:pt idx="24">
                  <c:v>45261</c:v>
                </c:pt>
                <c:pt idx="26">
                  <c:v>45292</c:v>
                </c:pt>
                <c:pt idx="27">
                  <c:v>45323</c:v>
                </c:pt>
                <c:pt idx="28">
                  <c:v>45352</c:v>
                </c:pt>
                <c:pt idx="29">
                  <c:v>45383</c:v>
                </c:pt>
                <c:pt idx="30">
                  <c:v>45413</c:v>
                </c:pt>
                <c:pt idx="31">
                  <c:v>45444</c:v>
                </c:pt>
                <c:pt idx="32">
                  <c:v>45474</c:v>
                </c:pt>
                <c:pt idx="33">
                  <c:v>45505</c:v>
                </c:pt>
                <c:pt idx="34">
                  <c:v>45536</c:v>
                </c:pt>
                <c:pt idx="35">
                  <c:v>45566</c:v>
                </c:pt>
                <c:pt idx="36">
                  <c:v>45597</c:v>
                </c:pt>
                <c:pt idx="37">
                  <c:v>45627</c:v>
                </c:pt>
              </c:numCache>
            </c:numRef>
          </c:cat>
          <c:val>
            <c:numRef>
              <c:f>'[rascunho hist. concessão inss Datapev.xlsx]MARGEM'!$E$3:$E$40</c:f>
              <c:numCache>
                <c:formatCode>_-* #,##0.0,,,</c:formatCode>
                <c:ptCount val="38"/>
                <c:pt idx="0">
                  <c:v>2568722047.2199998</c:v>
                </c:pt>
                <c:pt idx="1">
                  <c:v>2792336062.3800001</c:v>
                </c:pt>
                <c:pt idx="2">
                  <c:v>7811355531.5799999</c:v>
                </c:pt>
                <c:pt idx="3">
                  <c:v>15510221937.119999</c:v>
                </c:pt>
                <c:pt idx="4">
                  <c:v>9345168531.0599995</c:v>
                </c:pt>
                <c:pt idx="5">
                  <c:v>7156369001.4400005</c:v>
                </c:pt>
                <c:pt idx="6">
                  <c:v>6397480076.6700001</c:v>
                </c:pt>
                <c:pt idx="7">
                  <c:v>6631503481.4300003</c:v>
                </c:pt>
                <c:pt idx="8">
                  <c:v>7376608897.0400009</c:v>
                </c:pt>
                <c:pt idx="9">
                  <c:v>6972372553.1700001</c:v>
                </c:pt>
                <c:pt idx="10">
                  <c:v>8902177886.0799999</c:v>
                </c:pt>
                <c:pt idx="11">
                  <c:v>7318162941.29</c:v>
                </c:pt>
                <c:pt idx="13">
                  <c:v>12064964144.289999</c:v>
                </c:pt>
                <c:pt idx="14">
                  <c:v>7475999955.7199993</c:v>
                </c:pt>
                <c:pt idx="15">
                  <c:v>4120739688.9400001</c:v>
                </c:pt>
                <c:pt idx="16">
                  <c:v>4892977446.25</c:v>
                </c:pt>
                <c:pt idx="17">
                  <c:v>4734350456.8800001</c:v>
                </c:pt>
                <c:pt idx="18">
                  <c:v>3599212820.21</c:v>
                </c:pt>
                <c:pt idx="19">
                  <c:v>3743900736.7600002</c:v>
                </c:pt>
                <c:pt idx="20">
                  <c:v>4385532805.5299997</c:v>
                </c:pt>
                <c:pt idx="21">
                  <c:v>5928405303.9699993</c:v>
                </c:pt>
                <c:pt idx="22">
                  <c:v>7356911636.3099995</c:v>
                </c:pt>
                <c:pt idx="23">
                  <c:v>5330573397.79</c:v>
                </c:pt>
                <c:pt idx="24">
                  <c:v>4527342539.6100006</c:v>
                </c:pt>
                <c:pt idx="26">
                  <c:v>8296720304.5100002</c:v>
                </c:pt>
                <c:pt idx="27">
                  <c:v>6371145476.0400009</c:v>
                </c:pt>
                <c:pt idx="28">
                  <c:v>5332080640.2300005</c:v>
                </c:pt>
                <c:pt idx="29">
                  <c:v>5207647057.4899998</c:v>
                </c:pt>
                <c:pt idx="30">
                  <c:v>4673560690.96</c:v>
                </c:pt>
                <c:pt idx="31">
                  <c:v>4667960666.6800003</c:v>
                </c:pt>
                <c:pt idx="32">
                  <c:v>5483277180.1700001</c:v>
                </c:pt>
                <c:pt idx="33">
                  <c:v>5319154388.5</c:v>
                </c:pt>
                <c:pt idx="34">
                  <c:v>5026432042.0300007</c:v>
                </c:pt>
                <c:pt idx="35">
                  <c:v>5182245491.5500002</c:v>
                </c:pt>
                <c:pt idx="36">
                  <c:v>4860725883.8999996</c:v>
                </c:pt>
                <c:pt idx="37">
                  <c:v>4261921423.3800001</c:v>
                </c:pt>
              </c:numCache>
            </c:numRef>
          </c:val>
          <c:extLst>
            <c:ext xmlns:c16="http://schemas.microsoft.com/office/drawing/2014/chart" uri="{C3380CC4-5D6E-409C-BE32-E72D297353CC}">
              <c16:uniqueId val="{00000000-BAFE-479E-8807-6C25B4E1A9F0}"/>
            </c:ext>
          </c:extLst>
        </c:ser>
        <c:dLbls>
          <c:showLegendKey val="0"/>
          <c:showVal val="0"/>
          <c:showCatName val="0"/>
          <c:showSerName val="0"/>
          <c:showPercent val="0"/>
          <c:showBubbleSize val="0"/>
        </c:dLbls>
        <c:gapWidth val="219"/>
        <c:overlap val="-27"/>
        <c:axId val="570656383"/>
        <c:axId val="1544250592"/>
      </c:barChart>
      <c:catAx>
        <c:axId val="570656383"/>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ircularXX Book" panose="020B0504010101010104" pitchFamily="34" charset="0"/>
                <a:ea typeface="+mn-ea"/>
                <a:cs typeface="CircularXX Book" panose="020B0504010101010104" pitchFamily="34" charset="0"/>
              </a:defRPr>
            </a:pPr>
            <a:endParaRPr lang="pt-BR"/>
          </a:p>
        </c:txPr>
        <c:crossAx val="1544250592"/>
        <c:crosses val="autoZero"/>
        <c:auto val="0"/>
        <c:lblAlgn val="ctr"/>
        <c:lblOffset val="100"/>
        <c:noMultiLvlLbl val="0"/>
      </c:catAx>
      <c:valAx>
        <c:axId val="1544250592"/>
        <c:scaling>
          <c:orientation val="minMax"/>
        </c:scaling>
        <c:delete val="0"/>
        <c:axPos val="l"/>
        <c:numFmt formatCode="_-* #,##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solidFill>
                <a:latin typeface="CircularXX Book" panose="020B0504010101010104" pitchFamily="34" charset="0"/>
                <a:ea typeface="+mn-ea"/>
                <a:cs typeface="CircularXX Book" panose="020B0504010101010104" pitchFamily="34" charset="0"/>
              </a:defRPr>
            </a:pPr>
            <a:endParaRPr lang="pt-BR"/>
          </a:p>
        </c:txPr>
        <c:crossAx val="57065638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CircularXX Book" panose="020B0504010101010104" pitchFamily="34" charset="0"/>
          <a:cs typeface="CircularXX Book" panose="020B0504010101010104" pitchFamily="34" charset="0"/>
        </a:defRPr>
      </a:pPr>
      <a:endParaRPr lang="pt-B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dk2" tx2="lt2" accent1="accent1" accent2="accent2" accent3="accent3" accent4="accent4" accent5="accent5" accent6="accent6" hlink="hlink" folHlink="folHlink"/>
  <c:chart>
    <c:autoTitleDeleted val="1"/>
    <c:plotArea>
      <c:layout>
        <c:manualLayout>
          <c:layoutTarget val="inner"/>
          <c:xMode val="edge"/>
          <c:yMode val="edge"/>
          <c:x val="5.6622849502188315E-2"/>
          <c:y val="0.1273411756688704"/>
          <c:w val="0.92319596953113259"/>
          <c:h val="0.65801853247600528"/>
        </c:manualLayout>
      </c:layout>
      <c:barChart>
        <c:barDir val="col"/>
        <c:grouping val="stacked"/>
        <c:varyColors val="0"/>
        <c:ser>
          <c:idx val="1"/>
          <c:order val="0"/>
          <c:spPr>
            <a:noFill/>
            <a:ln>
              <a:noFill/>
            </a:ln>
            <a:effectLst/>
          </c:spPr>
          <c:invertIfNegative val="0"/>
          <c:dPt>
            <c:idx val="0"/>
            <c:invertIfNegative val="0"/>
            <c:bubble3D val="0"/>
            <c:spPr>
              <a:solidFill>
                <a:schemeClr val="tx1">
                  <a:lumMod val="65000"/>
                  <a:lumOff val="35000"/>
                </a:schemeClr>
              </a:solidFill>
              <a:ln>
                <a:noFill/>
              </a:ln>
              <a:effectLst/>
            </c:spPr>
            <c:extLst>
              <c:ext xmlns:c16="http://schemas.microsoft.com/office/drawing/2014/chart" uri="{C3380CC4-5D6E-409C-BE32-E72D297353CC}">
                <c16:uniqueId val="{00000001-F3CC-4E69-85F4-9D6F15625D33}"/>
              </c:ext>
            </c:extLst>
          </c:dPt>
          <c:dPt>
            <c:idx val="9"/>
            <c:invertIfNegative val="0"/>
            <c:bubble3D val="0"/>
            <c:spPr>
              <a:solidFill>
                <a:srgbClr val="0070C0"/>
              </a:solidFill>
              <a:ln>
                <a:noFill/>
              </a:ln>
              <a:effectLst/>
            </c:spPr>
            <c:extLst>
              <c:ext xmlns:c16="http://schemas.microsoft.com/office/drawing/2014/chart" uri="{C3380CC4-5D6E-409C-BE32-E72D297353CC}">
                <c16:uniqueId val="{00000003-F3CC-4E69-85F4-9D6F15625D33}"/>
              </c:ext>
            </c:extLst>
          </c:dPt>
          <c:dPt>
            <c:idx val="11"/>
            <c:invertIfNegative val="0"/>
            <c:bubble3D val="0"/>
            <c:spPr>
              <a:solidFill>
                <a:srgbClr val="0070C0"/>
              </a:solidFill>
              <a:ln>
                <a:noFill/>
              </a:ln>
              <a:effectLst/>
            </c:spPr>
            <c:extLst>
              <c:ext xmlns:c16="http://schemas.microsoft.com/office/drawing/2014/chart" uri="{C3380CC4-5D6E-409C-BE32-E72D297353CC}">
                <c16:uniqueId val="{00000005-F3CC-4E69-85F4-9D6F15625D33}"/>
              </c:ext>
            </c:extLst>
          </c:dPt>
          <c:dLbls>
            <c:dLbl>
              <c:idx val="0"/>
              <c:layout>
                <c:manualLayout>
                  <c:x val="9.604125462562953E-4"/>
                  <c:y val="-0.342138768525991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3CC-4E69-85F4-9D6F15625D33}"/>
                </c:ext>
              </c:extLst>
            </c:dLbl>
            <c:dLbl>
              <c:idx val="9"/>
              <c:layout>
                <c:manualLayout>
                  <c:x val="0"/>
                  <c:y val="-5.1243957662023602E-2"/>
                </c:manualLayout>
              </c:layout>
              <c:showLegendKey val="0"/>
              <c:showVal val="1"/>
              <c:showCatName val="0"/>
              <c:showSerName val="0"/>
              <c:showPercent val="0"/>
              <c:showBubbleSize val="0"/>
              <c:extLst xmlns:c15="http://schemas.microsoft.com/office/drawing/2012/chart">
                <c:ext xmlns:c15="http://schemas.microsoft.com/office/drawing/2012/chart" uri="{CE6537A1-D6FC-4f65-9D91-7224C49458BB}"/>
                <c:ext xmlns:c16="http://schemas.microsoft.com/office/drawing/2014/chart" uri="{C3380CC4-5D6E-409C-BE32-E72D297353CC}">
                  <c16:uniqueId val="{00000003-F3CC-4E69-85F4-9D6F15625D33}"/>
                </c:ext>
              </c:extLst>
            </c:dLbl>
            <c:dLbl>
              <c:idx val="11"/>
              <c:layout>
                <c:manualLayout>
                  <c:x val="-1.9527761167315362E-16"/>
                  <c:y val="-4.20931565816462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3CC-4E69-85F4-9D6F15625D33}"/>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'[waterfall taxa_1,66.xlsx]1,83'!$B$3:$M$3</c:f>
              <c:strCache>
                <c:ptCount val="12"/>
                <c:pt idx="0">
                  <c:v>Juros</c:v>
                </c:pt>
                <c:pt idx="1">
                  <c:v>Funding</c:v>
                </c:pt>
                <c:pt idx="2">
                  <c:v>Custo de distribuição</c:v>
                </c:pt>
                <c:pt idx="3">
                  <c:v>Perda de Crédito</c:v>
                </c:pt>
                <c:pt idx="4">
                  <c:v>Dataprev</c:v>
                </c:pt>
                <c:pt idx="5">
                  <c:v>Pis/Cofins</c:v>
                </c:pt>
                <c:pt idx="6">
                  <c:v>Pessoas</c:v>
                </c:pt>
                <c:pt idx="7">
                  <c:v>Custos variáveis de originação</c:v>
                </c:pt>
                <c:pt idx="8">
                  <c:v>Infraestrutura</c:v>
                </c:pt>
                <c:pt idx="9">
                  <c:v>Margem antes de IRPJ/ CSLL</c:v>
                </c:pt>
                <c:pt idx="10">
                  <c:v>IRPJ/ CSLL</c:v>
                </c:pt>
                <c:pt idx="11">
                  <c:v>Margem pós IRPJ/ CSLL</c:v>
                </c:pt>
              </c:strCache>
            </c:strRef>
          </c:cat>
          <c:val>
            <c:numRef>
              <c:f>'[waterfall taxa_1,66.xlsx]1,83'!$B$5:$M$5</c:f>
              <c:numCache>
                <c:formatCode>0.00%</c:formatCode>
                <c:ptCount val="12"/>
                <c:pt idx="0">
                  <c:v>1.9900000000000001E-2</c:v>
                </c:pt>
                <c:pt idx="1">
                  <c:v>6.9813389524699225E-3</c:v>
                </c:pt>
                <c:pt idx="2">
                  <c:v>5.1063389524699226E-3</c:v>
                </c:pt>
                <c:pt idx="3">
                  <c:v>3.5313389524699226E-3</c:v>
                </c:pt>
                <c:pt idx="4">
                  <c:v>2.9313389524699227E-3</c:v>
                </c:pt>
                <c:pt idx="5">
                  <c:v>2.6067066911800714E-3</c:v>
                </c:pt>
                <c:pt idx="6">
                  <c:v>2.3067066911800715E-3</c:v>
                </c:pt>
                <c:pt idx="7">
                  <c:v>1.8067066911800714E-3</c:v>
                </c:pt>
                <c:pt idx="8">
                  <c:v>1.6067066911800714E-3</c:v>
                </c:pt>
                <c:pt idx="9">
                  <c:v>1.6067066911800714E-3</c:v>
                </c:pt>
                <c:pt idx="10" formatCode="0.000%">
                  <c:v>8.8368868014903918E-4</c:v>
                </c:pt>
                <c:pt idx="11">
                  <c:v>8.8368868014903918E-4</c:v>
                </c:pt>
              </c:numCache>
            </c:numRef>
          </c:val>
          <c:extLst>
            <c:ext xmlns:c16="http://schemas.microsoft.com/office/drawing/2014/chart" uri="{C3380CC4-5D6E-409C-BE32-E72D297353CC}">
              <c16:uniqueId val="{00000006-F3CC-4E69-85F4-9D6F15625D33}"/>
            </c:ext>
          </c:extLst>
        </c:ser>
        <c:ser>
          <c:idx val="0"/>
          <c:order val="1"/>
          <c:spPr>
            <a:solidFill>
              <a:srgbClr val="FF8181"/>
            </a:solidFill>
            <a:ln>
              <a:noFill/>
            </a:ln>
            <a:effectLst/>
          </c:spPr>
          <c:invertIfNegative val="0"/>
          <c:dPt>
            <c:idx val="1"/>
            <c:invertIfNegative val="0"/>
            <c:bubble3D val="0"/>
            <c:extLst>
              <c:ext xmlns:c16="http://schemas.microsoft.com/office/drawing/2014/chart" uri="{C3380CC4-5D6E-409C-BE32-E72D297353CC}">
                <c16:uniqueId val="{00000007-F3CC-4E69-85F4-9D6F15625D33}"/>
              </c:ext>
            </c:extLst>
          </c:dPt>
          <c:dLbls>
            <c:dLbl>
              <c:idx val="1"/>
              <c:layout>
                <c:manualLayout>
                  <c:x val="4.09332881967054E-3"/>
                  <c:y val="-0.2347367618318487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3CC-4E69-85F4-9D6F15625D33}"/>
                </c:ext>
              </c:extLst>
            </c:dLbl>
            <c:dLbl>
              <c:idx val="2"/>
              <c:layout>
                <c:manualLayout>
                  <c:x val="1.3036809894671816E-3"/>
                  <c:y val="-9.8053046511721573E-2"/>
                </c:manualLayout>
              </c:layout>
              <c:spPr>
                <a:noFill/>
                <a:ln>
                  <a:noFill/>
                </a:ln>
                <a:effectLst/>
              </c:spPr>
              <c:txPr>
                <a:bodyPr rot="0" spcFirstLastPara="1" vertOverflow="ellipsis" vert="horz" wrap="square" tIns="396000" bIns="108000"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5.6373732285721297E-2"/>
                      <c:h val="0.11698309464434697"/>
                    </c:manualLayout>
                  </c15:layout>
                </c:ext>
                <c:ext xmlns:c16="http://schemas.microsoft.com/office/drawing/2014/chart" uri="{C3380CC4-5D6E-409C-BE32-E72D297353CC}">
                  <c16:uniqueId val="{00000008-F3CC-4E69-85F4-9D6F15625D33}"/>
                </c:ext>
              </c:extLst>
            </c:dLbl>
            <c:dLbl>
              <c:idx val="3"/>
              <c:spPr>
                <a:noFill/>
                <a:ln>
                  <a:noFill/>
                </a:ln>
                <a:effectLst/>
              </c:spPr>
              <c:txPr>
                <a:bodyPr rot="0" spcFirstLastPara="1" vertOverflow="ellipsis" vert="horz" wrap="square" lIns="108000" tIns="180000"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inBase"/>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F3CC-4E69-85F4-9D6F15625D33}"/>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'[waterfall taxa_1,66.xlsx]1,83'!$B$3:$M$3</c:f>
              <c:strCache>
                <c:ptCount val="12"/>
                <c:pt idx="0">
                  <c:v>Juros</c:v>
                </c:pt>
                <c:pt idx="1">
                  <c:v>Funding</c:v>
                </c:pt>
                <c:pt idx="2">
                  <c:v>Custo de distribuição</c:v>
                </c:pt>
                <c:pt idx="3">
                  <c:v>Perda de Crédito</c:v>
                </c:pt>
                <c:pt idx="4">
                  <c:v>Dataprev</c:v>
                </c:pt>
                <c:pt idx="5">
                  <c:v>Pis/Cofins</c:v>
                </c:pt>
                <c:pt idx="6">
                  <c:v>Pessoas</c:v>
                </c:pt>
                <c:pt idx="7">
                  <c:v>Custos variáveis de originação</c:v>
                </c:pt>
                <c:pt idx="8">
                  <c:v>Infraestrutura</c:v>
                </c:pt>
                <c:pt idx="9">
                  <c:v>Margem antes de IRPJ/ CSLL</c:v>
                </c:pt>
                <c:pt idx="10">
                  <c:v>IRPJ/ CSLL</c:v>
                </c:pt>
                <c:pt idx="11">
                  <c:v>Margem pós IRPJ/ CSLL</c:v>
                </c:pt>
              </c:strCache>
            </c:strRef>
          </c:cat>
          <c:val>
            <c:numRef>
              <c:f>'[waterfall taxa_1,66.xlsx]1,83'!$B$4:$M$4</c:f>
              <c:numCache>
                <c:formatCode>0.00%</c:formatCode>
                <c:ptCount val="12"/>
                <c:pt idx="1">
                  <c:v>1.2918661047530079E-2</c:v>
                </c:pt>
                <c:pt idx="2">
                  <c:v>1.8749999999999999E-3</c:v>
                </c:pt>
                <c:pt idx="3">
                  <c:v>1.575E-3</c:v>
                </c:pt>
                <c:pt idx="4">
                  <c:v>5.9999999999999995E-4</c:v>
                </c:pt>
                <c:pt idx="5">
                  <c:v>3.2463226128985145E-4</c:v>
                </c:pt>
                <c:pt idx="6">
                  <c:v>2.9999999999999997E-4</c:v>
                </c:pt>
                <c:pt idx="7">
                  <c:v>5.0000000000000001E-4</c:v>
                </c:pt>
                <c:pt idx="8">
                  <c:v>2.0000000000000001E-4</c:v>
                </c:pt>
                <c:pt idx="10">
                  <c:v>7.2301801103103218E-4</c:v>
                </c:pt>
              </c:numCache>
            </c:numRef>
          </c:val>
          <c:extLst>
            <c:ext xmlns:c16="http://schemas.microsoft.com/office/drawing/2014/chart" uri="{C3380CC4-5D6E-409C-BE32-E72D297353CC}">
              <c16:uniqueId val="{0000000A-F3CC-4E69-85F4-9D6F15625D33}"/>
            </c:ext>
          </c:extLst>
        </c:ser>
        <c:dLbls>
          <c:showLegendKey val="0"/>
          <c:showVal val="0"/>
          <c:showCatName val="0"/>
          <c:showSerName val="0"/>
          <c:showPercent val="0"/>
          <c:showBubbleSize val="0"/>
        </c:dLbls>
        <c:gapWidth val="150"/>
        <c:overlap val="100"/>
        <c:axId val="1921011983"/>
        <c:axId val="1548995119"/>
      </c:barChart>
      <c:catAx>
        <c:axId val="1921011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pt-BR"/>
          </a:p>
        </c:txPr>
        <c:crossAx val="1548995119"/>
        <c:crosses val="autoZero"/>
        <c:auto val="1"/>
        <c:lblAlgn val="ctr"/>
        <c:lblOffset val="100"/>
        <c:noMultiLvlLbl val="0"/>
      </c:catAx>
      <c:valAx>
        <c:axId val="1548995119"/>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2"/>
                </a:solidFill>
                <a:latin typeface="Montserrat" panose="00000500000000000000" pitchFamily="2" charset="0"/>
                <a:ea typeface="+mn-ea"/>
                <a:cs typeface="+mn-cs"/>
              </a:defRPr>
            </a:pPr>
            <a:endParaRPr lang="pt-BR"/>
          </a:p>
        </c:txPr>
        <c:crossAx val="1921011983"/>
        <c:crosses val="autoZero"/>
        <c:crossBetween val="between"/>
      </c:valAx>
      <c:spPr>
        <a:noFill/>
        <a:ln>
          <a:noFill/>
        </a:ln>
        <a:effectLst/>
      </c:spPr>
    </c:plotArea>
    <c:plotVisOnly val="1"/>
    <c:dispBlanksAs val="gap"/>
    <c:showDLblsOverMax val="0"/>
    <c:extLst/>
  </c:chart>
  <c:spPr>
    <a:noFill/>
    <a:ln>
      <a:noFill/>
    </a:ln>
    <a:effectLst/>
  </c:spPr>
  <c:txPr>
    <a:bodyPr/>
    <a:lstStyle/>
    <a:p>
      <a:pPr>
        <a:defRPr sz="1200">
          <a:latin typeface="Montserrat" panose="00000500000000000000" pitchFamily="2" charset="0"/>
        </a:defRPr>
      </a:pPr>
      <a:endParaRPr lang="pt-BR"/>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dk2" tx2="lt2" accent1="accent1" accent2="accent2" accent3="accent3" accent4="accent4" accent5="accent5" accent6="accent6" hlink="hlink" folHlink="folHlink"/>
  <c:chart>
    <c:autoTitleDeleted val="1"/>
    <c:plotArea>
      <c:layout>
        <c:manualLayout>
          <c:layoutTarget val="inner"/>
          <c:xMode val="edge"/>
          <c:yMode val="edge"/>
          <c:x val="5.6622849502188315E-2"/>
          <c:y val="0.1273411756688704"/>
          <c:w val="0.92319596953113259"/>
          <c:h val="0.65801853247600528"/>
        </c:manualLayout>
      </c:layout>
      <c:barChart>
        <c:barDir val="col"/>
        <c:grouping val="stacked"/>
        <c:varyColors val="0"/>
        <c:ser>
          <c:idx val="1"/>
          <c:order val="0"/>
          <c:spPr>
            <a:noFill/>
            <a:ln>
              <a:noFill/>
            </a:ln>
            <a:effectLst/>
          </c:spPr>
          <c:invertIfNegative val="0"/>
          <c:dPt>
            <c:idx val="0"/>
            <c:invertIfNegative val="0"/>
            <c:bubble3D val="0"/>
            <c:spPr>
              <a:solidFill>
                <a:schemeClr val="tx1">
                  <a:lumMod val="65000"/>
                  <a:lumOff val="35000"/>
                </a:schemeClr>
              </a:solidFill>
              <a:ln>
                <a:noFill/>
              </a:ln>
              <a:effectLst/>
            </c:spPr>
            <c:extLst>
              <c:ext xmlns:c16="http://schemas.microsoft.com/office/drawing/2014/chart" uri="{C3380CC4-5D6E-409C-BE32-E72D297353CC}">
                <c16:uniqueId val="{00000001-34A7-4FDE-8870-0968A8F632C2}"/>
              </c:ext>
            </c:extLst>
          </c:dPt>
          <c:dPt>
            <c:idx val="9"/>
            <c:invertIfNegative val="0"/>
            <c:bubble3D val="0"/>
            <c:extLst>
              <c:ext xmlns:c16="http://schemas.microsoft.com/office/drawing/2014/chart" uri="{C3380CC4-5D6E-409C-BE32-E72D297353CC}">
                <c16:uniqueId val="{00000002-34A7-4FDE-8870-0968A8F632C2}"/>
              </c:ext>
            </c:extLst>
          </c:dPt>
          <c:dPt>
            <c:idx val="11"/>
            <c:invertIfNegative val="0"/>
            <c:bubble3D val="0"/>
            <c:spPr>
              <a:solidFill>
                <a:srgbClr val="0070C0"/>
              </a:solidFill>
              <a:ln>
                <a:noFill/>
              </a:ln>
              <a:effectLst/>
            </c:spPr>
            <c:extLst>
              <c:ext xmlns:c16="http://schemas.microsoft.com/office/drawing/2014/chart" uri="{C3380CC4-5D6E-409C-BE32-E72D297353CC}">
                <c16:uniqueId val="{00000004-34A7-4FDE-8870-0968A8F632C2}"/>
              </c:ext>
            </c:extLst>
          </c:dPt>
          <c:dLbls>
            <c:dLbl>
              <c:idx val="0"/>
              <c:layout>
                <c:manualLayout>
                  <c:x val="-2.5013506308622945E-3"/>
                  <c:y val="-0.28782687126195144"/>
                </c:manualLayout>
              </c:layout>
              <c:spPr>
                <a:noFill/>
                <a:ln>
                  <a:noFill/>
                </a:ln>
                <a:effectLst/>
              </c:spPr>
              <c:txPr>
                <a:bodyPr wrap="square" lIns="38100" tIns="19050" rIns="38100" bIns="19050" anchor="ctr">
                  <a:spAutoFit/>
                </a:bodyPr>
                <a:lstStyle/>
                <a:p>
                  <a:pPr>
                    <a:defRPr b="1"/>
                  </a:pPr>
                  <a:endParaRPr lang="pt-BR"/>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4A7-4FDE-8870-0968A8F632C2}"/>
                </c:ext>
              </c:extLst>
            </c:dLbl>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howLeaderLines val="0"/>
              </c:ext>
            </c:extLst>
          </c:dLbls>
          <c:cat>
            <c:strRef>
              <c:f>'1,66'!$B$3:$M$3</c:f>
              <c:strCache>
                <c:ptCount val="12"/>
                <c:pt idx="0">
                  <c:v>Juros</c:v>
                </c:pt>
                <c:pt idx="1">
                  <c:v>Funding</c:v>
                </c:pt>
                <c:pt idx="2">
                  <c:v>Custo de distribuição</c:v>
                </c:pt>
                <c:pt idx="3">
                  <c:v>Perda de Crédito</c:v>
                </c:pt>
                <c:pt idx="4">
                  <c:v>Dataprev</c:v>
                </c:pt>
                <c:pt idx="5">
                  <c:v>Pis/Cofins</c:v>
                </c:pt>
                <c:pt idx="6">
                  <c:v>Pessoas</c:v>
                </c:pt>
                <c:pt idx="7">
                  <c:v>Custos variáveis de originação</c:v>
                </c:pt>
                <c:pt idx="8">
                  <c:v>Infraestrutura</c:v>
                </c:pt>
                <c:pt idx="9">
                  <c:v>Margem antes de IRPJ/ CSLL</c:v>
                </c:pt>
                <c:pt idx="10">
                  <c:v>IRPJ/ CSLL</c:v>
                </c:pt>
                <c:pt idx="11">
                  <c:v>Margem pós IRPJ/ CSLL</c:v>
                </c:pt>
              </c:strCache>
            </c:strRef>
          </c:cat>
          <c:val>
            <c:numRef>
              <c:f>'1,66'!$B$5:$M$5</c:f>
              <c:numCache>
                <c:formatCode>0.00%</c:formatCode>
                <c:ptCount val="12"/>
                <c:pt idx="0">
                  <c:v>1.7999999999999999E-2</c:v>
                </c:pt>
                <c:pt idx="1">
                  <c:v>5.083036192782768E-3</c:v>
                </c:pt>
                <c:pt idx="2">
                  <c:v>3.2080361927827681E-3</c:v>
                </c:pt>
                <c:pt idx="3">
                  <c:v>1.6330361927827681E-3</c:v>
                </c:pt>
                <c:pt idx="4">
                  <c:v>1.0330361927827682E-3</c:v>
                </c:pt>
                <c:pt idx="5">
                  <c:v>7.9667500981836948E-4</c:v>
                </c:pt>
                <c:pt idx="6">
                  <c:v>4.9667500981836945E-4</c:v>
                </c:pt>
                <c:pt idx="7">
                  <c:v>-3.3249901816305612E-6</c:v>
                </c:pt>
                <c:pt idx="8">
                  <c:v>-2.0332499018163057E-4</c:v>
                </c:pt>
                <c:pt idx="9">
                  <c:v>-2.0332499018163057E-4</c:v>
                </c:pt>
              </c:numCache>
            </c:numRef>
          </c:val>
          <c:extLst>
            <c:ext xmlns:c16="http://schemas.microsoft.com/office/drawing/2014/chart" uri="{C3380CC4-5D6E-409C-BE32-E72D297353CC}">
              <c16:uniqueId val="{00000005-34A7-4FDE-8870-0968A8F632C2}"/>
            </c:ext>
          </c:extLst>
        </c:ser>
        <c:ser>
          <c:idx val="0"/>
          <c:order val="1"/>
          <c:spPr>
            <a:solidFill>
              <a:srgbClr val="FF8181"/>
            </a:solidFill>
            <a:ln>
              <a:noFill/>
            </a:ln>
            <a:effectLst/>
          </c:spPr>
          <c:invertIfNegative val="0"/>
          <c:dPt>
            <c:idx val="1"/>
            <c:invertIfNegative val="0"/>
            <c:bubble3D val="0"/>
            <c:extLst>
              <c:ext xmlns:c16="http://schemas.microsoft.com/office/drawing/2014/chart" uri="{C3380CC4-5D6E-409C-BE32-E72D297353CC}">
                <c16:uniqueId val="{00000006-34A7-4FDE-8870-0968A8F632C2}"/>
              </c:ext>
            </c:extLst>
          </c:dPt>
          <c:dLbls>
            <c:dLbl>
              <c:idx val="1"/>
              <c:layout>
                <c:manualLayout>
                  <c:x val="4.09332881967054E-3"/>
                  <c:y val="-0.2347367618318487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4A7-4FDE-8870-0968A8F632C2}"/>
                </c:ext>
              </c:extLst>
            </c:dLbl>
            <c:dLbl>
              <c:idx val="2"/>
              <c:layout>
                <c:manualLayout>
                  <c:x val="1.3036809894671816E-3"/>
                  <c:y val="-9.8053046511721573E-2"/>
                </c:manualLayout>
              </c:layout>
              <c:spPr>
                <a:noFill/>
                <a:ln>
                  <a:noFill/>
                </a:ln>
                <a:effectLst/>
              </c:spPr>
              <c:txPr>
                <a:bodyPr rot="0" spcFirstLastPara="1" vertOverflow="ellipsis" vert="horz" wrap="square" tIns="396000" bIns="108000"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5.6373732285721297E-2"/>
                      <c:h val="0.11698309464434697"/>
                    </c:manualLayout>
                  </c15:layout>
                </c:ext>
                <c:ext xmlns:c16="http://schemas.microsoft.com/office/drawing/2014/chart" uri="{C3380CC4-5D6E-409C-BE32-E72D297353CC}">
                  <c16:uniqueId val="{00000007-34A7-4FDE-8870-0968A8F632C2}"/>
                </c:ext>
              </c:extLst>
            </c:dLbl>
            <c:dLbl>
              <c:idx val="3"/>
              <c:spPr>
                <a:noFill/>
                <a:ln>
                  <a:noFill/>
                </a:ln>
                <a:effectLst/>
              </c:spPr>
              <c:txPr>
                <a:bodyPr rot="0" spcFirstLastPara="1" vertOverflow="ellipsis" vert="horz" wrap="square" lIns="108000" tIns="180000"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inBase"/>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34A7-4FDE-8870-0968A8F632C2}"/>
                </c:ext>
              </c:extLst>
            </c:dLbl>
            <c:dLbl>
              <c:idx val="10"/>
              <c:delete val="1"/>
              <c:extLst>
                <c:ext xmlns:c15="http://schemas.microsoft.com/office/drawing/2012/chart" uri="{CE6537A1-D6FC-4f65-9D91-7224C49458BB}"/>
                <c:ext xmlns:c16="http://schemas.microsoft.com/office/drawing/2014/chart" uri="{C3380CC4-5D6E-409C-BE32-E72D297353CC}">
                  <c16:uniqueId val="{00000009-34A7-4FDE-8870-0968A8F632C2}"/>
                </c:ext>
              </c:extLst>
            </c:dLbl>
            <c:spPr>
              <a:noFill/>
              <a:ln>
                <a:noFill/>
              </a:ln>
              <a:effectLst/>
            </c:spPr>
            <c:txPr>
              <a:bodyPr rot="0" spcFirstLastPara="1" vertOverflow="ellipsis" vert="horz" wrap="square" anchor="ctr" anchorCtr="1"/>
              <a:lstStyle/>
              <a:p>
                <a:pPr>
                  <a:defRPr sz="1200" b="1" i="0" u="none" strike="noStrike" kern="1200" baseline="0">
                    <a:solidFill>
                      <a:schemeClr val="tx1">
                        <a:lumMod val="75000"/>
                        <a:lumOff val="25000"/>
                      </a:schemeClr>
                    </a:solidFill>
                    <a:latin typeface="Montserrat" panose="00000500000000000000" pitchFamily="2" charset="0"/>
                    <a:ea typeface="+mn-ea"/>
                    <a:cs typeface="+mn-cs"/>
                  </a:defRPr>
                </a:pPr>
                <a:endParaRPr lang="pt-BR"/>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'1,66'!$B$3:$M$3</c:f>
              <c:strCache>
                <c:ptCount val="12"/>
                <c:pt idx="0">
                  <c:v>Juros</c:v>
                </c:pt>
                <c:pt idx="1">
                  <c:v>Funding</c:v>
                </c:pt>
                <c:pt idx="2">
                  <c:v>Custo de distribuição</c:v>
                </c:pt>
                <c:pt idx="3">
                  <c:v>Perda de Crédito</c:v>
                </c:pt>
                <c:pt idx="4">
                  <c:v>Dataprev</c:v>
                </c:pt>
                <c:pt idx="5">
                  <c:v>Pis/Cofins</c:v>
                </c:pt>
                <c:pt idx="6">
                  <c:v>Pessoas</c:v>
                </c:pt>
                <c:pt idx="7">
                  <c:v>Custos variáveis de originação</c:v>
                </c:pt>
                <c:pt idx="8">
                  <c:v>Infraestrutura</c:v>
                </c:pt>
                <c:pt idx="9">
                  <c:v>Margem antes de IRPJ/ CSLL</c:v>
                </c:pt>
                <c:pt idx="10">
                  <c:v>IRPJ/ CSLL</c:v>
                </c:pt>
                <c:pt idx="11">
                  <c:v>Margem pós IRPJ/ CSLL</c:v>
                </c:pt>
              </c:strCache>
            </c:strRef>
          </c:cat>
          <c:val>
            <c:numRef>
              <c:f>'1,66'!$B$4:$M$4</c:f>
              <c:numCache>
                <c:formatCode>0.00%</c:formatCode>
                <c:ptCount val="12"/>
                <c:pt idx="1">
                  <c:v>1.2916963807217231E-2</c:v>
                </c:pt>
                <c:pt idx="2">
                  <c:v>1.8749999999999999E-3</c:v>
                </c:pt>
                <c:pt idx="3">
                  <c:v>1.575E-3</c:v>
                </c:pt>
                <c:pt idx="4">
                  <c:v>5.9999999999999995E-4</c:v>
                </c:pt>
                <c:pt idx="5">
                  <c:v>2.3636118296439874E-4</c:v>
                </c:pt>
                <c:pt idx="6">
                  <c:v>2.9999999999999997E-4</c:v>
                </c:pt>
                <c:pt idx="7">
                  <c:v>5.0000000000000001E-4</c:v>
                </c:pt>
                <c:pt idx="8">
                  <c:v>2.0000000000000001E-4</c:v>
                </c:pt>
              </c:numCache>
            </c:numRef>
          </c:val>
          <c:extLst>
            <c:ext xmlns:c16="http://schemas.microsoft.com/office/drawing/2014/chart" uri="{C3380CC4-5D6E-409C-BE32-E72D297353CC}">
              <c16:uniqueId val="{0000000A-34A7-4FDE-8870-0968A8F632C2}"/>
            </c:ext>
          </c:extLst>
        </c:ser>
        <c:dLbls>
          <c:showLegendKey val="0"/>
          <c:showVal val="0"/>
          <c:showCatName val="0"/>
          <c:showSerName val="0"/>
          <c:showPercent val="0"/>
          <c:showBubbleSize val="0"/>
        </c:dLbls>
        <c:gapWidth val="150"/>
        <c:overlap val="100"/>
        <c:axId val="1921011983"/>
        <c:axId val="1548995119"/>
      </c:barChart>
      <c:catAx>
        <c:axId val="19210119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2" charset="0"/>
                <a:ea typeface="+mn-ea"/>
                <a:cs typeface="+mn-cs"/>
              </a:defRPr>
            </a:pPr>
            <a:endParaRPr lang="pt-BR"/>
          </a:p>
        </c:txPr>
        <c:crossAx val="1548995119"/>
        <c:crosses val="autoZero"/>
        <c:auto val="1"/>
        <c:lblAlgn val="ctr"/>
        <c:lblOffset val="100"/>
        <c:noMultiLvlLbl val="0"/>
      </c:catAx>
      <c:valAx>
        <c:axId val="1548995119"/>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2"/>
                </a:solidFill>
                <a:latin typeface="Montserrat" panose="00000500000000000000" pitchFamily="2" charset="0"/>
                <a:ea typeface="+mn-ea"/>
                <a:cs typeface="+mn-cs"/>
              </a:defRPr>
            </a:pPr>
            <a:endParaRPr lang="pt-BR"/>
          </a:p>
        </c:txPr>
        <c:crossAx val="1921011983"/>
        <c:crosses val="autoZero"/>
        <c:crossBetween val="between"/>
      </c:valAx>
      <c:spPr>
        <a:noFill/>
        <a:ln>
          <a:noFill/>
        </a:ln>
        <a:effectLst/>
      </c:spPr>
    </c:plotArea>
    <c:plotVisOnly val="1"/>
    <c:dispBlanksAs val="gap"/>
    <c:showDLblsOverMax val="0"/>
    <c:extLst/>
  </c:chart>
  <c:spPr>
    <a:noFill/>
    <a:ln>
      <a:noFill/>
    </a:ln>
    <a:effectLst/>
  </c:spPr>
  <c:txPr>
    <a:bodyPr/>
    <a:lstStyle/>
    <a:p>
      <a:pPr>
        <a:defRPr sz="1200">
          <a:latin typeface="Montserrat" panose="00000500000000000000" pitchFamily="2" charset="0"/>
        </a:defRPr>
      </a:pPr>
      <a:endParaRPr lang="pt-BR"/>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AE6FCB-5831-4576-A647-8F04B01B05DF}" type="datetimeFigureOut">
              <a:rPr lang="pt-BR" smtClean="0"/>
              <a:t>09/01/2025</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DB0AC8-BB67-4113-A4CA-C0E367582DE7}" type="slidenum">
              <a:rPr lang="pt-BR" smtClean="0"/>
              <a:t>‹nº›</a:t>
            </a:fld>
            <a:endParaRPr lang="pt-BR"/>
          </a:p>
        </p:txBody>
      </p:sp>
    </p:spTree>
    <p:extLst>
      <p:ext uri="{BB962C8B-B14F-4D97-AF65-F5344CB8AC3E}">
        <p14:creationId xmlns:p14="http://schemas.microsoft.com/office/powerpoint/2010/main" val="4137923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49033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7292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7292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2607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a:extLst>
            <a:ext uri="{FF2B5EF4-FFF2-40B4-BE49-F238E27FC236}">
              <a16:creationId xmlns:a16="http://schemas.microsoft.com/office/drawing/2014/main" id="{502F5BCF-3523-E783-30C4-9698B50D51F0}"/>
            </a:ext>
          </a:extLst>
        </p:cNvPr>
        <p:cNvGrpSpPr/>
        <p:nvPr/>
      </p:nvGrpSpPr>
      <p:grpSpPr>
        <a:xfrm>
          <a:off x="0" y="0"/>
          <a:ext cx="0" cy="0"/>
          <a:chOff x="0" y="0"/>
          <a:chExt cx="0" cy="0"/>
        </a:xfrm>
      </p:grpSpPr>
      <p:sp>
        <p:nvSpPr>
          <p:cNvPr id="239" name="Google Shape;239;p19:notes">
            <a:extLst>
              <a:ext uri="{FF2B5EF4-FFF2-40B4-BE49-F238E27FC236}">
                <a16:creationId xmlns:a16="http://schemas.microsoft.com/office/drawing/2014/main" id="{959E5258-3467-BED9-758F-DC1E3451EA4C}"/>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a:extLst>
              <a:ext uri="{FF2B5EF4-FFF2-40B4-BE49-F238E27FC236}">
                <a16:creationId xmlns:a16="http://schemas.microsoft.com/office/drawing/2014/main" id="{177BC050-724D-A213-5957-7A8A15DAC94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4938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7398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92323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65275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023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65275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023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4793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a:extLst>
            <a:ext uri="{FF2B5EF4-FFF2-40B4-BE49-F238E27FC236}">
              <a16:creationId xmlns:a16="http://schemas.microsoft.com/office/drawing/2014/main" id="{EFC47CD8-E745-3C1E-62F1-5025EF1E1EBA}"/>
            </a:ext>
          </a:extLst>
        </p:cNvPr>
        <p:cNvGrpSpPr/>
        <p:nvPr/>
      </p:nvGrpSpPr>
      <p:grpSpPr>
        <a:xfrm>
          <a:off x="0" y="0"/>
          <a:ext cx="0" cy="0"/>
          <a:chOff x="0" y="0"/>
          <a:chExt cx="0" cy="0"/>
        </a:xfrm>
      </p:grpSpPr>
      <p:sp>
        <p:nvSpPr>
          <p:cNvPr id="239" name="Google Shape;239;p19:notes">
            <a:extLst>
              <a:ext uri="{FF2B5EF4-FFF2-40B4-BE49-F238E27FC236}">
                <a16:creationId xmlns:a16="http://schemas.microsoft.com/office/drawing/2014/main" id="{BA7ECDAC-2BD4-4D7A-0207-356617505819}"/>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9:notes">
            <a:extLst>
              <a:ext uri="{FF2B5EF4-FFF2-40B4-BE49-F238E27FC236}">
                <a16:creationId xmlns:a16="http://schemas.microsoft.com/office/drawing/2014/main" id="{340D07BB-665A-7EED-5F19-E6A10747FBE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98235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4AF8AE-9F3E-F5B0-8C35-E18A50B93A53}"/>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A79D7D9C-729A-35EA-75B7-0AFF242FA9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5E426A6D-68B9-6F56-E7B6-2B60277E9BBB}"/>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5" name="Espaço Reservado para Rodapé 4">
            <a:extLst>
              <a:ext uri="{FF2B5EF4-FFF2-40B4-BE49-F238E27FC236}">
                <a16:creationId xmlns:a16="http://schemas.microsoft.com/office/drawing/2014/main" id="{EF9C965C-9D4D-D353-3F30-AA0EADD5DA2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F2C5FB7A-793E-0A26-3B50-C6DB3F09FA12}"/>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2884816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B25574-2A9D-1100-2F56-77684DE46F92}"/>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99CD74A9-D363-1B54-8462-EC45FB30508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CAF507F7-9503-3883-75DC-46723E24E585}"/>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5" name="Espaço Reservado para Rodapé 4">
            <a:extLst>
              <a:ext uri="{FF2B5EF4-FFF2-40B4-BE49-F238E27FC236}">
                <a16:creationId xmlns:a16="http://schemas.microsoft.com/office/drawing/2014/main" id="{74F31581-285F-6879-FAF8-BAB661AF4DE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CF45C9B-5834-D57A-FBCB-A99641C21BD1}"/>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371532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CA859F7-FF5C-F7BB-30A1-6A9A73E7FCFB}"/>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393F908E-DBD6-D57C-35AB-76B077C9F3BA}"/>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B0A3BF0-D643-76D9-5F72-673794205225}"/>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5" name="Espaço Reservado para Rodapé 4">
            <a:extLst>
              <a:ext uri="{FF2B5EF4-FFF2-40B4-BE49-F238E27FC236}">
                <a16:creationId xmlns:a16="http://schemas.microsoft.com/office/drawing/2014/main" id="{B4850626-75BD-B364-AF4F-165EBEA623E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F288EA8D-E077-2BC0-651A-F5477261BB82}"/>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3372077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undo branco" type="tx">
  <p:cSld name="fundo branco">
    <p:bg>
      <p:bgPr>
        <a:solidFill>
          <a:srgbClr val="FFFFFF"/>
        </a:solidFill>
        <a:effectLst/>
      </p:bgPr>
    </p:bg>
    <p:spTree>
      <p:nvGrpSpPr>
        <p:cNvPr id="1" name="Shape 9"/>
        <p:cNvGrpSpPr/>
        <p:nvPr/>
      </p:nvGrpSpPr>
      <p:grpSpPr>
        <a:xfrm>
          <a:off x="0" y="0"/>
          <a:ext cx="0" cy="0"/>
          <a:chOff x="0" y="0"/>
          <a:chExt cx="0" cy="0"/>
        </a:xfrm>
      </p:grpSpPr>
      <p:sp>
        <p:nvSpPr>
          <p:cNvPr id="10" name="Google Shape;10;p45"/>
          <p:cNvSpPr txBox="1">
            <a:spLocks noGrp="1"/>
          </p:cNvSpPr>
          <p:nvPr>
            <p:ph type="dt" idx="10"/>
          </p:nvPr>
        </p:nvSpPr>
        <p:spPr>
          <a:xfrm>
            <a:off x="342832" y="6197322"/>
            <a:ext cx="2743200" cy="412199"/>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dk1"/>
              </a:buClr>
              <a:buSzPts val="1800"/>
              <a:buFont typeface="Arial"/>
              <a:buNone/>
              <a:defRPr sz="900" b="0" i="0">
                <a:solidFill>
                  <a:schemeClr val="dk1"/>
                </a:solidFill>
                <a:latin typeface="Arial"/>
                <a:ea typeface="Arial"/>
                <a:cs typeface="Arial"/>
                <a:sym typeface="Arial"/>
              </a:defRPr>
            </a:lvl1pPr>
            <a:lvl2pPr lvl="1" algn="ctr">
              <a:lnSpc>
                <a:spcPct val="100000"/>
              </a:lnSpc>
              <a:spcBef>
                <a:spcPts val="0"/>
              </a:spcBef>
              <a:spcAft>
                <a:spcPts val="0"/>
              </a:spcAft>
              <a:buClr>
                <a:srgbClr val="5E5E5E"/>
              </a:buClr>
              <a:buSzPts val="1800"/>
              <a:buNone/>
              <a:defRPr/>
            </a:lvl2pPr>
            <a:lvl3pPr lvl="2" algn="ctr">
              <a:lnSpc>
                <a:spcPct val="100000"/>
              </a:lnSpc>
              <a:spcBef>
                <a:spcPts val="0"/>
              </a:spcBef>
              <a:spcAft>
                <a:spcPts val="0"/>
              </a:spcAft>
              <a:buClr>
                <a:srgbClr val="5E5E5E"/>
              </a:buClr>
              <a:buSzPts val="1800"/>
              <a:buNone/>
              <a:defRPr/>
            </a:lvl3pPr>
            <a:lvl4pPr lvl="3" algn="ctr">
              <a:lnSpc>
                <a:spcPct val="100000"/>
              </a:lnSpc>
              <a:spcBef>
                <a:spcPts val="0"/>
              </a:spcBef>
              <a:spcAft>
                <a:spcPts val="0"/>
              </a:spcAft>
              <a:buClr>
                <a:srgbClr val="5E5E5E"/>
              </a:buClr>
              <a:buSzPts val="1800"/>
              <a:buNone/>
              <a:defRPr/>
            </a:lvl4pPr>
            <a:lvl5pPr lvl="4" algn="ctr">
              <a:lnSpc>
                <a:spcPct val="100000"/>
              </a:lnSpc>
              <a:spcBef>
                <a:spcPts val="0"/>
              </a:spcBef>
              <a:spcAft>
                <a:spcPts val="0"/>
              </a:spcAft>
              <a:buClr>
                <a:srgbClr val="5E5E5E"/>
              </a:buClr>
              <a:buSzPts val="1800"/>
              <a:buNone/>
              <a:defRPr/>
            </a:lvl5pPr>
            <a:lvl6pPr lvl="5" algn="ctr">
              <a:lnSpc>
                <a:spcPct val="100000"/>
              </a:lnSpc>
              <a:spcBef>
                <a:spcPts val="0"/>
              </a:spcBef>
              <a:spcAft>
                <a:spcPts val="0"/>
              </a:spcAft>
              <a:buClr>
                <a:srgbClr val="5E5E5E"/>
              </a:buClr>
              <a:buSzPts val="1800"/>
              <a:buNone/>
              <a:defRPr/>
            </a:lvl6pPr>
            <a:lvl7pPr lvl="6" algn="ctr">
              <a:lnSpc>
                <a:spcPct val="100000"/>
              </a:lnSpc>
              <a:spcBef>
                <a:spcPts val="0"/>
              </a:spcBef>
              <a:spcAft>
                <a:spcPts val="0"/>
              </a:spcAft>
              <a:buClr>
                <a:srgbClr val="5E5E5E"/>
              </a:buClr>
              <a:buSzPts val="1800"/>
              <a:buNone/>
              <a:defRPr/>
            </a:lvl7pPr>
            <a:lvl8pPr lvl="7" algn="ctr">
              <a:lnSpc>
                <a:spcPct val="100000"/>
              </a:lnSpc>
              <a:spcBef>
                <a:spcPts val="0"/>
              </a:spcBef>
              <a:spcAft>
                <a:spcPts val="0"/>
              </a:spcAft>
              <a:buClr>
                <a:srgbClr val="5E5E5E"/>
              </a:buClr>
              <a:buSzPts val="1800"/>
              <a:buNone/>
              <a:defRPr/>
            </a:lvl8pPr>
            <a:lvl9pPr lvl="8" algn="ctr">
              <a:lnSpc>
                <a:spcPct val="100000"/>
              </a:lnSpc>
              <a:spcBef>
                <a:spcPts val="0"/>
              </a:spcBef>
              <a:spcAft>
                <a:spcPts val="0"/>
              </a:spcAft>
              <a:buClr>
                <a:srgbClr val="5E5E5E"/>
              </a:buClr>
              <a:buSzPts val="1800"/>
              <a:buNone/>
              <a:defRPr/>
            </a:lvl9pPr>
          </a:lstStyle>
          <a:p>
            <a:endParaRPr/>
          </a:p>
        </p:txBody>
      </p:sp>
      <p:sp>
        <p:nvSpPr>
          <p:cNvPr id="11" name="Google Shape;11;p45"/>
          <p:cNvSpPr txBox="1">
            <a:spLocks noGrp="1"/>
          </p:cNvSpPr>
          <p:nvPr>
            <p:ph type="ftr" idx="11"/>
          </p:nvPr>
        </p:nvSpPr>
        <p:spPr>
          <a:xfrm>
            <a:off x="4038600" y="6197322"/>
            <a:ext cx="4114800" cy="412199"/>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Font typeface="Arial"/>
              <a:buNone/>
              <a:defRPr sz="900" b="0" i="0">
                <a:solidFill>
                  <a:schemeClr val="dk1"/>
                </a:solidFill>
                <a:latin typeface="Arial"/>
                <a:ea typeface="Arial"/>
                <a:cs typeface="Arial"/>
                <a:sym typeface="Arial"/>
              </a:defRPr>
            </a:lvl1pPr>
            <a:lvl2pPr lvl="1" algn="ctr">
              <a:lnSpc>
                <a:spcPct val="100000"/>
              </a:lnSpc>
              <a:spcBef>
                <a:spcPts val="0"/>
              </a:spcBef>
              <a:spcAft>
                <a:spcPts val="0"/>
              </a:spcAft>
              <a:buClr>
                <a:srgbClr val="5E5E5E"/>
              </a:buClr>
              <a:buSzPts val="1800"/>
              <a:buNone/>
              <a:defRPr/>
            </a:lvl2pPr>
            <a:lvl3pPr lvl="2" algn="ctr">
              <a:lnSpc>
                <a:spcPct val="100000"/>
              </a:lnSpc>
              <a:spcBef>
                <a:spcPts val="0"/>
              </a:spcBef>
              <a:spcAft>
                <a:spcPts val="0"/>
              </a:spcAft>
              <a:buClr>
                <a:srgbClr val="5E5E5E"/>
              </a:buClr>
              <a:buSzPts val="1800"/>
              <a:buNone/>
              <a:defRPr/>
            </a:lvl3pPr>
            <a:lvl4pPr lvl="3" algn="ctr">
              <a:lnSpc>
                <a:spcPct val="100000"/>
              </a:lnSpc>
              <a:spcBef>
                <a:spcPts val="0"/>
              </a:spcBef>
              <a:spcAft>
                <a:spcPts val="0"/>
              </a:spcAft>
              <a:buClr>
                <a:srgbClr val="5E5E5E"/>
              </a:buClr>
              <a:buSzPts val="1800"/>
              <a:buNone/>
              <a:defRPr/>
            </a:lvl4pPr>
            <a:lvl5pPr lvl="4" algn="ctr">
              <a:lnSpc>
                <a:spcPct val="100000"/>
              </a:lnSpc>
              <a:spcBef>
                <a:spcPts val="0"/>
              </a:spcBef>
              <a:spcAft>
                <a:spcPts val="0"/>
              </a:spcAft>
              <a:buClr>
                <a:srgbClr val="5E5E5E"/>
              </a:buClr>
              <a:buSzPts val="1800"/>
              <a:buNone/>
              <a:defRPr/>
            </a:lvl5pPr>
            <a:lvl6pPr lvl="5" algn="ctr">
              <a:lnSpc>
                <a:spcPct val="100000"/>
              </a:lnSpc>
              <a:spcBef>
                <a:spcPts val="0"/>
              </a:spcBef>
              <a:spcAft>
                <a:spcPts val="0"/>
              </a:spcAft>
              <a:buClr>
                <a:srgbClr val="5E5E5E"/>
              </a:buClr>
              <a:buSzPts val="1800"/>
              <a:buNone/>
              <a:defRPr/>
            </a:lvl6pPr>
            <a:lvl7pPr lvl="6" algn="ctr">
              <a:lnSpc>
                <a:spcPct val="100000"/>
              </a:lnSpc>
              <a:spcBef>
                <a:spcPts val="0"/>
              </a:spcBef>
              <a:spcAft>
                <a:spcPts val="0"/>
              </a:spcAft>
              <a:buClr>
                <a:srgbClr val="5E5E5E"/>
              </a:buClr>
              <a:buSzPts val="1800"/>
              <a:buNone/>
              <a:defRPr/>
            </a:lvl7pPr>
            <a:lvl8pPr lvl="7" algn="ctr">
              <a:lnSpc>
                <a:spcPct val="100000"/>
              </a:lnSpc>
              <a:spcBef>
                <a:spcPts val="0"/>
              </a:spcBef>
              <a:spcAft>
                <a:spcPts val="0"/>
              </a:spcAft>
              <a:buClr>
                <a:srgbClr val="5E5E5E"/>
              </a:buClr>
              <a:buSzPts val="1800"/>
              <a:buNone/>
              <a:defRPr/>
            </a:lvl8pPr>
            <a:lvl9pPr lvl="8" algn="ctr">
              <a:lnSpc>
                <a:spcPct val="100000"/>
              </a:lnSpc>
              <a:spcBef>
                <a:spcPts val="0"/>
              </a:spcBef>
              <a:spcAft>
                <a:spcPts val="0"/>
              </a:spcAft>
              <a:buClr>
                <a:srgbClr val="5E5E5E"/>
              </a:buClr>
              <a:buSzPts val="1800"/>
              <a:buNone/>
              <a:defRPr/>
            </a:lvl9pPr>
          </a:lstStyle>
          <a:p>
            <a:endParaRPr/>
          </a:p>
        </p:txBody>
      </p:sp>
      <p:sp>
        <p:nvSpPr>
          <p:cNvPr id="12" name="Google Shape;12;p45"/>
          <p:cNvSpPr txBox="1">
            <a:spLocks noGrp="1"/>
          </p:cNvSpPr>
          <p:nvPr>
            <p:ph type="sldNum" idx="12"/>
          </p:nvPr>
        </p:nvSpPr>
        <p:spPr>
          <a:xfrm>
            <a:off x="9076358" y="6197322"/>
            <a:ext cx="2743200" cy="412199"/>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1pPr>
            <a:lvl2pPr marL="0" lvl="1"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2pPr>
            <a:lvl3pPr marL="0" lvl="2"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3pPr>
            <a:lvl4pPr marL="0" lvl="3"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4pPr>
            <a:lvl5pPr marL="0" lvl="4"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5pPr>
            <a:lvl6pPr marL="0" lvl="5"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6pPr>
            <a:lvl7pPr marL="0" lvl="6"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7pPr>
            <a:lvl8pPr marL="0" lvl="7"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8pPr>
            <a:lvl9pPr marL="0" lvl="8"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9pPr>
          </a:lstStyle>
          <a:p>
            <a:fld id="{00000000-1234-1234-1234-123412341234}" type="slidenum">
              <a:rPr lang="en-US" smtClean="0"/>
              <a:pPr/>
              <a:t>‹nº›</a:t>
            </a:fld>
            <a:endParaRPr lang="en-US"/>
          </a:p>
        </p:txBody>
      </p:sp>
    </p:spTree>
    <p:extLst>
      <p:ext uri="{BB962C8B-B14F-4D97-AF65-F5344CB8AC3E}">
        <p14:creationId xmlns:p14="http://schemas.microsoft.com/office/powerpoint/2010/main" val="651868568"/>
      </p:ext>
    </p:extLst>
  </p:cSld>
  <p:clrMapOvr>
    <a:masterClrMapping/>
  </p:clrMapOvr>
  <p:extLst>
    <p:ext uri="{DCECCB84-F9BA-43D5-87BE-67443E8EF086}">
      <p15:sldGuideLst xmlns:p15="http://schemas.microsoft.com/office/powerpoint/2012/main">
        <p15:guide id="1" orient="horz" pos="487">
          <p15:clr>
            <a:srgbClr val="FBAE40"/>
          </p15:clr>
        </p15:guide>
        <p15:guide id="2" pos="2727">
          <p15:clr>
            <a:srgbClr val="FBAE40"/>
          </p15:clr>
        </p15:guide>
        <p15:guide id="3" pos="1511">
          <p15:clr>
            <a:srgbClr val="FBAE40"/>
          </p15:clr>
        </p15:guide>
        <p15:guide id="4" pos="491">
          <p15:clr>
            <a:srgbClr val="FBAE40"/>
          </p15:clr>
        </p15:guide>
        <p15:guide id="5" pos="1693">
          <p15:clr>
            <a:srgbClr val="FBAE40"/>
          </p15:clr>
        </p15:guide>
        <p15:guide id="6" pos="2940">
          <p15:clr>
            <a:srgbClr val="FBAE40"/>
          </p15:clr>
        </p15:guide>
        <p15:guide id="7" pos="3938">
          <p15:clr>
            <a:srgbClr val="FBAE40"/>
          </p15:clr>
        </p15:guide>
        <p15:guide id="8" pos="4142">
          <p15:clr>
            <a:srgbClr val="FBAE40"/>
          </p15:clr>
        </p15:guide>
        <p15:guide id="9" pos="5163">
          <p15:clr>
            <a:srgbClr val="FBAE40"/>
          </p15:clr>
        </p15:guide>
        <p15:guide id="10" pos="5344">
          <p15:clr>
            <a:srgbClr val="FBAE40"/>
          </p15:clr>
        </p15:guide>
        <p15:guide id="11" pos="6365">
          <p15:clr>
            <a:srgbClr val="FBAE40"/>
          </p15:clr>
        </p15:guide>
        <p15:guide id="12" pos="6569">
          <p15:clr>
            <a:srgbClr val="FBAE40"/>
          </p15:clr>
        </p15:guide>
        <p15:guide id="13" pos="7589">
          <p15:clr>
            <a:srgbClr val="FBAE40"/>
          </p15:clr>
        </p15:guide>
        <p15:guide id="14" pos="7771">
          <p15:clr>
            <a:srgbClr val="FBAE40"/>
          </p15:clr>
        </p15:guide>
        <p15:guide id="15" pos="8791">
          <p15:clr>
            <a:srgbClr val="FBAE40"/>
          </p15:clr>
        </p15:guide>
        <p15:guide id="16" pos="8950">
          <p15:clr>
            <a:srgbClr val="FBAE40"/>
          </p15:clr>
        </p15:guide>
        <p15:guide id="17" pos="9993">
          <p15:clr>
            <a:srgbClr val="FBAE40"/>
          </p15:clr>
        </p15:guide>
        <p15:guide id="18" pos="10175">
          <p15:clr>
            <a:srgbClr val="FBAE40"/>
          </p15:clr>
        </p15:guide>
        <p15:guide id="19" pos="11195">
          <p15:clr>
            <a:srgbClr val="FBAE40"/>
          </p15:clr>
        </p15:guide>
        <p15:guide id="20" pos="11399">
          <p15:clr>
            <a:srgbClr val="FBAE40"/>
          </p15:clr>
        </p15:guide>
        <p15:guide id="21" pos="12420">
          <p15:clr>
            <a:srgbClr val="FBAE40"/>
          </p15:clr>
        </p15:guide>
        <p15:guide id="22" pos="12601">
          <p15:clr>
            <a:srgbClr val="FBAE40"/>
          </p15:clr>
        </p15:guide>
        <p15:guide id="23" pos="13622">
          <p15:clr>
            <a:srgbClr val="FBAE40"/>
          </p15:clr>
        </p15:guide>
        <p15:guide id="24" pos="13804">
          <p15:clr>
            <a:srgbClr val="FBAE40"/>
          </p15:clr>
        </p15:guide>
        <p15:guide id="25" pos="14824">
          <p15:clr>
            <a:srgbClr val="FBAE40"/>
          </p15:clr>
        </p15:guide>
        <p15:guide id="26" orient="horz" pos="1621">
          <p15:clr>
            <a:srgbClr val="FBAE40"/>
          </p15:clr>
        </p15:guide>
        <p15:guide id="27" orient="horz" pos="1780">
          <p15:clr>
            <a:srgbClr val="FBAE40"/>
          </p15:clr>
        </p15:guide>
        <p15:guide id="28" orient="horz" pos="2891">
          <p15:clr>
            <a:srgbClr val="FBAE40"/>
          </p15:clr>
        </p15:guide>
        <p15:guide id="29" orient="horz" pos="3073">
          <p15:clr>
            <a:srgbClr val="FBAE40"/>
          </p15:clr>
        </p15:guide>
        <p15:guide id="30" orient="horz" pos="4207">
          <p15:clr>
            <a:srgbClr val="FBAE40"/>
          </p15:clr>
        </p15:guide>
        <p15:guide id="31" orient="horz" pos="4365">
          <p15:clr>
            <a:srgbClr val="FBAE40"/>
          </p15:clr>
        </p15:guide>
        <p15:guide id="32" orient="horz" pos="5522">
          <p15:clr>
            <a:srgbClr val="FBAE40"/>
          </p15:clr>
        </p15:guide>
        <p15:guide id="33" orient="horz" pos="5681">
          <p15:clr>
            <a:srgbClr val="FBAE40"/>
          </p15:clr>
        </p15:guide>
        <p15:guide id="34" orient="horz" pos="6815">
          <p15:clr>
            <a:srgbClr val="FBAE40"/>
          </p15:clr>
        </p15:guide>
        <p15:guide id="35" orient="horz" pos="6974">
          <p15:clr>
            <a:srgbClr val="FBAE40"/>
          </p15:clr>
        </p15:guide>
        <p15:guide id="36" orient="horz" pos="810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fundo branco" type="tx">
  <p:cSld name="fundo branco">
    <p:bg>
      <p:bgPr>
        <a:solidFill>
          <a:srgbClr val="FFFFFF"/>
        </a:solidFill>
        <a:effectLst/>
      </p:bgPr>
    </p:bg>
    <p:spTree>
      <p:nvGrpSpPr>
        <p:cNvPr id="1" name="Shape 9"/>
        <p:cNvGrpSpPr/>
        <p:nvPr/>
      </p:nvGrpSpPr>
      <p:grpSpPr>
        <a:xfrm>
          <a:off x="0" y="0"/>
          <a:ext cx="0" cy="0"/>
          <a:chOff x="0" y="0"/>
          <a:chExt cx="0" cy="0"/>
        </a:xfrm>
      </p:grpSpPr>
      <p:sp>
        <p:nvSpPr>
          <p:cNvPr id="10" name="Google Shape;10;p45"/>
          <p:cNvSpPr txBox="1">
            <a:spLocks noGrp="1"/>
          </p:cNvSpPr>
          <p:nvPr>
            <p:ph type="dt" idx="10"/>
          </p:nvPr>
        </p:nvSpPr>
        <p:spPr>
          <a:xfrm>
            <a:off x="342832" y="6197322"/>
            <a:ext cx="2743200" cy="412199"/>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dk1"/>
              </a:buClr>
              <a:buSzPts val="1800"/>
              <a:buFont typeface="Arial"/>
              <a:buNone/>
              <a:defRPr sz="900" b="0" i="0">
                <a:solidFill>
                  <a:schemeClr val="dk1"/>
                </a:solidFill>
                <a:latin typeface="Arial"/>
                <a:ea typeface="Arial"/>
                <a:cs typeface="Arial"/>
                <a:sym typeface="Arial"/>
              </a:defRPr>
            </a:lvl1pPr>
            <a:lvl2pPr lvl="1" algn="ctr">
              <a:lnSpc>
                <a:spcPct val="100000"/>
              </a:lnSpc>
              <a:spcBef>
                <a:spcPts val="0"/>
              </a:spcBef>
              <a:spcAft>
                <a:spcPts val="0"/>
              </a:spcAft>
              <a:buClr>
                <a:srgbClr val="5E5E5E"/>
              </a:buClr>
              <a:buSzPts val="1800"/>
              <a:buNone/>
              <a:defRPr/>
            </a:lvl2pPr>
            <a:lvl3pPr lvl="2" algn="ctr">
              <a:lnSpc>
                <a:spcPct val="100000"/>
              </a:lnSpc>
              <a:spcBef>
                <a:spcPts val="0"/>
              </a:spcBef>
              <a:spcAft>
                <a:spcPts val="0"/>
              </a:spcAft>
              <a:buClr>
                <a:srgbClr val="5E5E5E"/>
              </a:buClr>
              <a:buSzPts val="1800"/>
              <a:buNone/>
              <a:defRPr/>
            </a:lvl3pPr>
            <a:lvl4pPr lvl="3" algn="ctr">
              <a:lnSpc>
                <a:spcPct val="100000"/>
              </a:lnSpc>
              <a:spcBef>
                <a:spcPts val="0"/>
              </a:spcBef>
              <a:spcAft>
                <a:spcPts val="0"/>
              </a:spcAft>
              <a:buClr>
                <a:srgbClr val="5E5E5E"/>
              </a:buClr>
              <a:buSzPts val="1800"/>
              <a:buNone/>
              <a:defRPr/>
            </a:lvl4pPr>
            <a:lvl5pPr lvl="4" algn="ctr">
              <a:lnSpc>
                <a:spcPct val="100000"/>
              </a:lnSpc>
              <a:spcBef>
                <a:spcPts val="0"/>
              </a:spcBef>
              <a:spcAft>
                <a:spcPts val="0"/>
              </a:spcAft>
              <a:buClr>
                <a:srgbClr val="5E5E5E"/>
              </a:buClr>
              <a:buSzPts val="1800"/>
              <a:buNone/>
              <a:defRPr/>
            </a:lvl5pPr>
            <a:lvl6pPr lvl="5" algn="ctr">
              <a:lnSpc>
                <a:spcPct val="100000"/>
              </a:lnSpc>
              <a:spcBef>
                <a:spcPts val="0"/>
              </a:spcBef>
              <a:spcAft>
                <a:spcPts val="0"/>
              </a:spcAft>
              <a:buClr>
                <a:srgbClr val="5E5E5E"/>
              </a:buClr>
              <a:buSzPts val="1800"/>
              <a:buNone/>
              <a:defRPr/>
            </a:lvl6pPr>
            <a:lvl7pPr lvl="6" algn="ctr">
              <a:lnSpc>
                <a:spcPct val="100000"/>
              </a:lnSpc>
              <a:spcBef>
                <a:spcPts val="0"/>
              </a:spcBef>
              <a:spcAft>
                <a:spcPts val="0"/>
              </a:spcAft>
              <a:buClr>
                <a:srgbClr val="5E5E5E"/>
              </a:buClr>
              <a:buSzPts val="1800"/>
              <a:buNone/>
              <a:defRPr/>
            </a:lvl7pPr>
            <a:lvl8pPr lvl="7" algn="ctr">
              <a:lnSpc>
                <a:spcPct val="100000"/>
              </a:lnSpc>
              <a:spcBef>
                <a:spcPts val="0"/>
              </a:spcBef>
              <a:spcAft>
                <a:spcPts val="0"/>
              </a:spcAft>
              <a:buClr>
                <a:srgbClr val="5E5E5E"/>
              </a:buClr>
              <a:buSzPts val="1800"/>
              <a:buNone/>
              <a:defRPr/>
            </a:lvl8pPr>
            <a:lvl9pPr lvl="8" algn="ctr">
              <a:lnSpc>
                <a:spcPct val="100000"/>
              </a:lnSpc>
              <a:spcBef>
                <a:spcPts val="0"/>
              </a:spcBef>
              <a:spcAft>
                <a:spcPts val="0"/>
              </a:spcAft>
              <a:buClr>
                <a:srgbClr val="5E5E5E"/>
              </a:buClr>
              <a:buSzPts val="1800"/>
              <a:buNone/>
              <a:defRPr/>
            </a:lvl9pPr>
          </a:lstStyle>
          <a:p>
            <a:endParaRPr/>
          </a:p>
        </p:txBody>
      </p:sp>
      <p:sp>
        <p:nvSpPr>
          <p:cNvPr id="11" name="Google Shape;11;p45"/>
          <p:cNvSpPr txBox="1">
            <a:spLocks noGrp="1"/>
          </p:cNvSpPr>
          <p:nvPr>
            <p:ph type="ftr" idx="11"/>
          </p:nvPr>
        </p:nvSpPr>
        <p:spPr>
          <a:xfrm>
            <a:off x="4038600" y="6197322"/>
            <a:ext cx="4114800" cy="412199"/>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Font typeface="Arial"/>
              <a:buNone/>
              <a:defRPr sz="900" b="0" i="0">
                <a:solidFill>
                  <a:schemeClr val="dk1"/>
                </a:solidFill>
                <a:latin typeface="Arial"/>
                <a:ea typeface="Arial"/>
                <a:cs typeface="Arial"/>
                <a:sym typeface="Arial"/>
              </a:defRPr>
            </a:lvl1pPr>
            <a:lvl2pPr lvl="1" algn="ctr">
              <a:lnSpc>
                <a:spcPct val="100000"/>
              </a:lnSpc>
              <a:spcBef>
                <a:spcPts val="0"/>
              </a:spcBef>
              <a:spcAft>
                <a:spcPts val="0"/>
              </a:spcAft>
              <a:buClr>
                <a:srgbClr val="5E5E5E"/>
              </a:buClr>
              <a:buSzPts val="1800"/>
              <a:buNone/>
              <a:defRPr/>
            </a:lvl2pPr>
            <a:lvl3pPr lvl="2" algn="ctr">
              <a:lnSpc>
                <a:spcPct val="100000"/>
              </a:lnSpc>
              <a:spcBef>
                <a:spcPts val="0"/>
              </a:spcBef>
              <a:spcAft>
                <a:spcPts val="0"/>
              </a:spcAft>
              <a:buClr>
                <a:srgbClr val="5E5E5E"/>
              </a:buClr>
              <a:buSzPts val="1800"/>
              <a:buNone/>
              <a:defRPr/>
            </a:lvl3pPr>
            <a:lvl4pPr lvl="3" algn="ctr">
              <a:lnSpc>
                <a:spcPct val="100000"/>
              </a:lnSpc>
              <a:spcBef>
                <a:spcPts val="0"/>
              </a:spcBef>
              <a:spcAft>
                <a:spcPts val="0"/>
              </a:spcAft>
              <a:buClr>
                <a:srgbClr val="5E5E5E"/>
              </a:buClr>
              <a:buSzPts val="1800"/>
              <a:buNone/>
              <a:defRPr/>
            </a:lvl4pPr>
            <a:lvl5pPr lvl="4" algn="ctr">
              <a:lnSpc>
                <a:spcPct val="100000"/>
              </a:lnSpc>
              <a:spcBef>
                <a:spcPts val="0"/>
              </a:spcBef>
              <a:spcAft>
                <a:spcPts val="0"/>
              </a:spcAft>
              <a:buClr>
                <a:srgbClr val="5E5E5E"/>
              </a:buClr>
              <a:buSzPts val="1800"/>
              <a:buNone/>
              <a:defRPr/>
            </a:lvl5pPr>
            <a:lvl6pPr lvl="5" algn="ctr">
              <a:lnSpc>
                <a:spcPct val="100000"/>
              </a:lnSpc>
              <a:spcBef>
                <a:spcPts val="0"/>
              </a:spcBef>
              <a:spcAft>
                <a:spcPts val="0"/>
              </a:spcAft>
              <a:buClr>
                <a:srgbClr val="5E5E5E"/>
              </a:buClr>
              <a:buSzPts val="1800"/>
              <a:buNone/>
              <a:defRPr/>
            </a:lvl6pPr>
            <a:lvl7pPr lvl="6" algn="ctr">
              <a:lnSpc>
                <a:spcPct val="100000"/>
              </a:lnSpc>
              <a:spcBef>
                <a:spcPts val="0"/>
              </a:spcBef>
              <a:spcAft>
                <a:spcPts val="0"/>
              </a:spcAft>
              <a:buClr>
                <a:srgbClr val="5E5E5E"/>
              </a:buClr>
              <a:buSzPts val="1800"/>
              <a:buNone/>
              <a:defRPr/>
            </a:lvl7pPr>
            <a:lvl8pPr lvl="7" algn="ctr">
              <a:lnSpc>
                <a:spcPct val="100000"/>
              </a:lnSpc>
              <a:spcBef>
                <a:spcPts val="0"/>
              </a:spcBef>
              <a:spcAft>
                <a:spcPts val="0"/>
              </a:spcAft>
              <a:buClr>
                <a:srgbClr val="5E5E5E"/>
              </a:buClr>
              <a:buSzPts val="1800"/>
              <a:buNone/>
              <a:defRPr/>
            </a:lvl8pPr>
            <a:lvl9pPr lvl="8" algn="ctr">
              <a:lnSpc>
                <a:spcPct val="100000"/>
              </a:lnSpc>
              <a:spcBef>
                <a:spcPts val="0"/>
              </a:spcBef>
              <a:spcAft>
                <a:spcPts val="0"/>
              </a:spcAft>
              <a:buClr>
                <a:srgbClr val="5E5E5E"/>
              </a:buClr>
              <a:buSzPts val="1800"/>
              <a:buNone/>
              <a:defRPr/>
            </a:lvl9pPr>
          </a:lstStyle>
          <a:p>
            <a:endParaRPr/>
          </a:p>
        </p:txBody>
      </p:sp>
      <p:sp>
        <p:nvSpPr>
          <p:cNvPr id="12" name="Google Shape;12;p45"/>
          <p:cNvSpPr txBox="1">
            <a:spLocks noGrp="1"/>
          </p:cNvSpPr>
          <p:nvPr>
            <p:ph type="sldNum" idx="12"/>
          </p:nvPr>
        </p:nvSpPr>
        <p:spPr>
          <a:xfrm>
            <a:off x="9076358" y="6197322"/>
            <a:ext cx="2743200" cy="412199"/>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1pPr>
            <a:lvl2pPr marL="0" lvl="1"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2pPr>
            <a:lvl3pPr marL="0" lvl="2"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3pPr>
            <a:lvl4pPr marL="0" lvl="3"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4pPr>
            <a:lvl5pPr marL="0" lvl="4"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5pPr>
            <a:lvl6pPr marL="0" lvl="5"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6pPr>
            <a:lvl7pPr marL="0" lvl="6"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7pPr>
            <a:lvl8pPr marL="0" lvl="7"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8pPr>
            <a:lvl9pPr marL="0" lvl="8"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9pPr>
          </a:lstStyle>
          <a:p>
            <a:fld id="{00000000-1234-1234-1234-123412341234}" type="slidenum">
              <a:rPr lang="en-US" smtClean="0"/>
              <a:pPr/>
              <a:t>‹nº›</a:t>
            </a:fld>
            <a:endParaRPr lang="en-US"/>
          </a:p>
        </p:txBody>
      </p:sp>
    </p:spTree>
    <p:extLst>
      <p:ext uri="{BB962C8B-B14F-4D97-AF65-F5344CB8AC3E}">
        <p14:creationId xmlns:p14="http://schemas.microsoft.com/office/powerpoint/2010/main" val="3790373511"/>
      </p:ext>
    </p:extLst>
  </p:cSld>
  <p:clrMapOvr>
    <a:masterClrMapping/>
  </p:clrMapOvr>
  <p:extLst>
    <p:ext uri="{DCECCB84-F9BA-43D5-87BE-67443E8EF086}">
      <p15:sldGuideLst xmlns:p15="http://schemas.microsoft.com/office/powerpoint/2012/main">
        <p15:guide id="1" orient="horz" pos="487">
          <p15:clr>
            <a:srgbClr val="FBAE40"/>
          </p15:clr>
        </p15:guide>
        <p15:guide id="2" pos="2727">
          <p15:clr>
            <a:srgbClr val="FBAE40"/>
          </p15:clr>
        </p15:guide>
        <p15:guide id="3" pos="1511">
          <p15:clr>
            <a:srgbClr val="FBAE40"/>
          </p15:clr>
        </p15:guide>
        <p15:guide id="4" pos="491">
          <p15:clr>
            <a:srgbClr val="FBAE40"/>
          </p15:clr>
        </p15:guide>
        <p15:guide id="5" pos="1693">
          <p15:clr>
            <a:srgbClr val="FBAE40"/>
          </p15:clr>
        </p15:guide>
        <p15:guide id="6" pos="2940">
          <p15:clr>
            <a:srgbClr val="FBAE40"/>
          </p15:clr>
        </p15:guide>
        <p15:guide id="7" pos="3938">
          <p15:clr>
            <a:srgbClr val="FBAE40"/>
          </p15:clr>
        </p15:guide>
        <p15:guide id="8" pos="4142">
          <p15:clr>
            <a:srgbClr val="FBAE40"/>
          </p15:clr>
        </p15:guide>
        <p15:guide id="9" pos="5163">
          <p15:clr>
            <a:srgbClr val="FBAE40"/>
          </p15:clr>
        </p15:guide>
        <p15:guide id="10" pos="5344">
          <p15:clr>
            <a:srgbClr val="FBAE40"/>
          </p15:clr>
        </p15:guide>
        <p15:guide id="11" pos="6365">
          <p15:clr>
            <a:srgbClr val="FBAE40"/>
          </p15:clr>
        </p15:guide>
        <p15:guide id="12" pos="6569">
          <p15:clr>
            <a:srgbClr val="FBAE40"/>
          </p15:clr>
        </p15:guide>
        <p15:guide id="13" pos="7589">
          <p15:clr>
            <a:srgbClr val="FBAE40"/>
          </p15:clr>
        </p15:guide>
        <p15:guide id="14" pos="7771">
          <p15:clr>
            <a:srgbClr val="FBAE40"/>
          </p15:clr>
        </p15:guide>
        <p15:guide id="15" pos="8791">
          <p15:clr>
            <a:srgbClr val="FBAE40"/>
          </p15:clr>
        </p15:guide>
        <p15:guide id="16" pos="8950">
          <p15:clr>
            <a:srgbClr val="FBAE40"/>
          </p15:clr>
        </p15:guide>
        <p15:guide id="17" pos="9993">
          <p15:clr>
            <a:srgbClr val="FBAE40"/>
          </p15:clr>
        </p15:guide>
        <p15:guide id="18" pos="10175">
          <p15:clr>
            <a:srgbClr val="FBAE40"/>
          </p15:clr>
        </p15:guide>
        <p15:guide id="19" pos="11195">
          <p15:clr>
            <a:srgbClr val="FBAE40"/>
          </p15:clr>
        </p15:guide>
        <p15:guide id="20" pos="11399">
          <p15:clr>
            <a:srgbClr val="FBAE40"/>
          </p15:clr>
        </p15:guide>
        <p15:guide id="21" pos="12420">
          <p15:clr>
            <a:srgbClr val="FBAE40"/>
          </p15:clr>
        </p15:guide>
        <p15:guide id="22" pos="12601">
          <p15:clr>
            <a:srgbClr val="FBAE40"/>
          </p15:clr>
        </p15:guide>
        <p15:guide id="23" pos="13622">
          <p15:clr>
            <a:srgbClr val="FBAE40"/>
          </p15:clr>
        </p15:guide>
        <p15:guide id="24" pos="13804">
          <p15:clr>
            <a:srgbClr val="FBAE40"/>
          </p15:clr>
        </p15:guide>
        <p15:guide id="25" pos="14824">
          <p15:clr>
            <a:srgbClr val="FBAE40"/>
          </p15:clr>
        </p15:guide>
        <p15:guide id="26" orient="horz" pos="1621">
          <p15:clr>
            <a:srgbClr val="FBAE40"/>
          </p15:clr>
        </p15:guide>
        <p15:guide id="27" orient="horz" pos="1780">
          <p15:clr>
            <a:srgbClr val="FBAE40"/>
          </p15:clr>
        </p15:guide>
        <p15:guide id="28" orient="horz" pos="2891">
          <p15:clr>
            <a:srgbClr val="FBAE40"/>
          </p15:clr>
        </p15:guide>
        <p15:guide id="29" orient="horz" pos="3073">
          <p15:clr>
            <a:srgbClr val="FBAE40"/>
          </p15:clr>
        </p15:guide>
        <p15:guide id="30" orient="horz" pos="4207">
          <p15:clr>
            <a:srgbClr val="FBAE40"/>
          </p15:clr>
        </p15:guide>
        <p15:guide id="31" orient="horz" pos="4365">
          <p15:clr>
            <a:srgbClr val="FBAE40"/>
          </p15:clr>
        </p15:guide>
        <p15:guide id="32" orient="horz" pos="5522">
          <p15:clr>
            <a:srgbClr val="FBAE40"/>
          </p15:clr>
        </p15:guide>
        <p15:guide id="33" orient="horz" pos="5681">
          <p15:clr>
            <a:srgbClr val="FBAE40"/>
          </p15:clr>
        </p15:guide>
        <p15:guide id="34" orient="horz" pos="6815">
          <p15:clr>
            <a:srgbClr val="FBAE40"/>
          </p15:clr>
        </p15:guide>
        <p15:guide id="35" orient="horz" pos="6974">
          <p15:clr>
            <a:srgbClr val="FBAE40"/>
          </p15:clr>
        </p15:guide>
        <p15:guide id="36" orient="horz" pos="810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fundo cinza">
  <p:cSld name="fundo cinza">
    <p:bg>
      <p:bgPr>
        <a:solidFill>
          <a:srgbClr val="FFFFFF"/>
        </a:solidFill>
        <a:effectLst/>
      </p:bgPr>
    </p:bg>
    <p:spTree>
      <p:nvGrpSpPr>
        <p:cNvPr id="1" name="Shape 21"/>
        <p:cNvGrpSpPr/>
        <p:nvPr/>
      </p:nvGrpSpPr>
      <p:grpSpPr>
        <a:xfrm>
          <a:off x="0" y="0"/>
          <a:ext cx="0" cy="0"/>
          <a:chOff x="0" y="0"/>
          <a:chExt cx="0" cy="0"/>
        </a:xfrm>
      </p:grpSpPr>
      <p:sp>
        <p:nvSpPr>
          <p:cNvPr id="22" name="Google Shape;22;p48"/>
          <p:cNvSpPr txBox="1">
            <a:spLocks noGrp="1"/>
          </p:cNvSpPr>
          <p:nvPr>
            <p:ph type="dt" idx="10"/>
          </p:nvPr>
        </p:nvSpPr>
        <p:spPr>
          <a:xfrm>
            <a:off x="342832" y="6197322"/>
            <a:ext cx="2743200" cy="412199"/>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dk1"/>
              </a:buClr>
              <a:buSzPts val="1800"/>
              <a:buFont typeface="Arial"/>
              <a:buNone/>
              <a:defRPr sz="900" b="0" i="0">
                <a:solidFill>
                  <a:schemeClr val="dk1"/>
                </a:solidFill>
                <a:latin typeface="Arial"/>
                <a:ea typeface="Arial"/>
                <a:cs typeface="Arial"/>
                <a:sym typeface="Arial"/>
              </a:defRPr>
            </a:lvl1pPr>
            <a:lvl2pPr lvl="1" algn="ctr">
              <a:lnSpc>
                <a:spcPct val="100000"/>
              </a:lnSpc>
              <a:spcBef>
                <a:spcPts val="0"/>
              </a:spcBef>
              <a:spcAft>
                <a:spcPts val="0"/>
              </a:spcAft>
              <a:buClr>
                <a:srgbClr val="5E5E5E"/>
              </a:buClr>
              <a:buSzPts val="1800"/>
              <a:buNone/>
              <a:defRPr/>
            </a:lvl2pPr>
            <a:lvl3pPr lvl="2" algn="ctr">
              <a:lnSpc>
                <a:spcPct val="100000"/>
              </a:lnSpc>
              <a:spcBef>
                <a:spcPts val="0"/>
              </a:spcBef>
              <a:spcAft>
                <a:spcPts val="0"/>
              </a:spcAft>
              <a:buClr>
                <a:srgbClr val="5E5E5E"/>
              </a:buClr>
              <a:buSzPts val="1800"/>
              <a:buNone/>
              <a:defRPr/>
            </a:lvl3pPr>
            <a:lvl4pPr lvl="3" algn="ctr">
              <a:lnSpc>
                <a:spcPct val="100000"/>
              </a:lnSpc>
              <a:spcBef>
                <a:spcPts val="0"/>
              </a:spcBef>
              <a:spcAft>
                <a:spcPts val="0"/>
              </a:spcAft>
              <a:buClr>
                <a:srgbClr val="5E5E5E"/>
              </a:buClr>
              <a:buSzPts val="1800"/>
              <a:buNone/>
              <a:defRPr/>
            </a:lvl4pPr>
            <a:lvl5pPr lvl="4" algn="ctr">
              <a:lnSpc>
                <a:spcPct val="100000"/>
              </a:lnSpc>
              <a:spcBef>
                <a:spcPts val="0"/>
              </a:spcBef>
              <a:spcAft>
                <a:spcPts val="0"/>
              </a:spcAft>
              <a:buClr>
                <a:srgbClr val="5E5E5E"/>
              </a:buClr>
              <a:buSzPts val="1800"/>
              <a:buNone/>
              <a:defRPr/>
            </a:lvl5pPr>
            <a:lvl6pPr lvl="5" algn="ctr">
              <a:lnSpc>
                <a:spcPct val="100000"/>
              </a:lnSpc>
              <a:spcBef>
                <a:spcPts val="0"/>
              </a:spcBef>
              <a:spcAft>
                <a:spcPts val="0"/>
              </a:spcAft>
              <a:buClr>
                <a:srgbClr val="5E5E5E"/>
              </a:buClr>
              <a:buSzPts val="1800"/>
              <a:buNone/>
              <a:defRPr/>
            </a:lvl6pPr>
            <a:lvl7pPr lvl="6" algn="ctr">
              <a:lnSpc>
                <a:spcPct val="100000"/>
              </a:lnSpc>
              <a:spcBef>
                <a:spcPts val="0"/>
              </a:spcBef>
              <a:spcAft>
                <a:spcPts val="0"/>
              </a:spcAft>
              <a:buClr>
                <a:srgbClr val="5E5E5E"/>
              </a:buClr>
              <a:buSzPts val="1800"/>
              <a:buNone/>
              <a:defRPr/>
            </a:lvl7pPr>
            <a:lvl8pPr lvl="7" algn="ctr">
              <a:lnSpc>
                <a:spcPct val="100000"/>
              </a:lnSpc>
              <a:spcBef>
                <a:spcPts val="0"/>
              </a:spcBef>
              <a:spcAft>
                <a:spcPts val="0"/>
              </a:spcAft>
              <a:buClr>
                <a:srgbClr val="5E5E5E"/>
              </a:buClr>
              <a:buSzPts val="1800"/>
              <a:buNone/>
              <a:defRPr/>
            </a:lvl8pPr>
            <a:lvl9pPr lvl="8" algn="ctr">
              <a:lnSpc>
                <a:spcPct val="100000"/>
              </a:lnSpc>
              <a:spcBef>
                <a:spcPts val="0"/>
              </a:spcBef>
              <a:spcAft>
                <a:spcPts val="0"/>
              </a:spcAft>
              <a:buClr>
                <a:srgbClr val="5E5E5E"/>
              </a:buClr>
              <a:buSzPts val="1800"/>
              <a:buNone/>
              <a:defRPr/>
            </a:lvl9pPr>
          </a:lstStyle>
          <a:p>
            <a:endParaRPr/>
          </a:p>
        </p:txBody>
      </p:sp>
      <p:sp>
        <p:nvSpPr>
          <p:cNvPr id="23" name="Google Shape;23;p48"/>
          <p:cNvSpPr txBox="1">
            <a:spLocks noGrp="1"/>
          </p:cNvSpPr>
          <p:nvPr>
            <p:ph type="ftr" idx="11"/>
          </p:nvPr>
        </p:nvSpPr>
        <p:spPr>
          <a:xfrm>
            <a:off x="4038600" y="6197322"/>
            <a:ext cx="4114800" cy="412199"/>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Font typeface="Arial"/>
              <a:buNone/>
              <a:defRPr sz="900" b="0" i="0">
                <a:solidFill>
                  <a:schemeClr val="dk1"/>
                </a:solidFill>
                <a:latin typeface="Arial"/>
                <a:ea typeface="Arial"/>
                <a:cs typeface="Arial"/>
                <a:sym typeface="Arial"/>
              </a:defRPr>
            </a:lvl1pPr>
            <a:lvl2pPr lvl="1" algn="ctr">
              <a:lnSpc>
                <a:spcPct val="100000"/>
              </a:lnSpc>
              <a:spcBef>
                <a:spcPts val="0"/>
              </a:spcBef>
              <a:spcAft>
                <a:spcPts val="0"/>
              </a:spcAft>
              <a:buClr>
                <a:srgbClr val="5E5E5E"/>
              </a:buClr>
              <a:buSzPts val="1800"/>
              <a:buNone/>
              <a:defRPr/>
            </a:lvl2pPr>
            <a:lvl3pPr lvl="2" algn="ctr">
              <a:lnSpc>
                <a:spcPct val="100000"/>
              </a:lnSpc>
              <a:spcBef>
                <a:spcPts val="0"/>
              </a:spcBef>
              <a:spcAft>
                <a:spcPts val="0"/>
              </a:spcAft>
              <a:buClr>
                <a:srgbClr val="5E5E5E"/>
              </a:buClr>
              <a:buSzPts val="1800"/>
              <a:buNone/>
              <a:defRPr/>
            </a:lvl3pPr>
            <a:lvl4pPr lvl="3" algn="ctr">
              <a:lnSpc>
                <a:spcPct val="100000"/>
              </a:lnSpc>
              <a:spcBef>
                <a:spcPts val="0"/>
              </a:spcBef>
              <a:spcAft>
                <a:spcPts val="0"/>
              </a:spcAft>
              <a:buClr>
                <a:srgbClr val="5E5E5E"/>
              </a:buClr>
              <a:buSzPts val="1800"/>
              <a:buNone/>
              <a:defRPr/>
            </a:lvl4pPr>
            <a:lvl5pPr lvl="4" algn="ctr">
              <a:lnSpc>
                <a:spcPct val="100000"/>
              </a:lnSpc>
              <a:spcBef>
                <a:spcPts val="0"/>
              </a:spcBef>
              <a:spcAft>
                <a:spcPts val="0"/>
              </a:spcAft>
              <a:buClr>
                <a:srgbClr val="5E5E5E"/>
              </a:buClr>
              <a:buSzPts val="1800"/>
              <a:buNone/>
              <a:defRPr/>
            </a:lvl5pPr>
            <a:lvl6pPr lvl="5" algn="ctr">
              <a:lnSpc>
                <a:spcPct val="100000"/>
              </a:lnSpc>
              <a:spcBef>
                <a:spcPts val="0"/>
              </a:spcBef>
              <a:spcAft>
                <a:spcPts val="0"/>
              </a:spcAft>
              <a:buClr>
                <a:srgbClr val="5E5E5E"/>
              </a:buClr>
              <a:buSzPts val="1800"/>
              <a:buNone/>
              <a:defRPr/>
            </a:lvl6pPr>
            <a:lvl7pPr lvl="6" algn="ctr">
              <a:lnSpc>
                <a:spcPct val="100000"/>
              </a:lnSpc>
              <a:spcBef>
                <a:spcPts val="0"/>
              </a:spcBef>
              <a:spcAft>
                <a:spcPts val="0"/>
              </a:spcAft>
              <a:buClr>
                <a:srgbClr val="5E5E5E"/>
              </a:buClr>
              <a:buSzPts val="1800"/>
              <a:buNone/>
              <a:defRPr/>
            </a:lvl7pPr>
            <a:lvl8pPr lvl="7" algn="ctr">
              <a:lnSpc>
                <a:spcPct val="100000"/>
              </a:lnSpc>
              <a:spcBef>
                <a:spcPts val="0"/>
              </a:spcBef>
              <a:spcAft>
                <a:spcPts val="0"/>
              </a:spcAft>
              <a:buClr>
                <a:srgbClr val="5E5E5E"/>
              </a:buClr>
              <a:buSzPts val="1800"/>
              <a:buNone/>
              <a:defRPr/>
            </a:lvl8pPr>
            <a:lvl9pPr lvl="8" algn="ctr">
              <a:lnSpc>
                <a:spcPct val="100000"/>
              </a:lnSpc>
              <a:spcBef>
                <a:spcPts val="0"/>
              </a:spcBef>
              <a:spcAft>
                <a:spcPts val="0"/>
              </a:spcAft>
              <a:buClr>
                <a:srgbClr val="5E5E5E"/>
              </a:buClr>
              <a:buSzPts val="1800"/>
              <a:buNone/>
              <a:defRPr/>
            </a:lvl9pPr>
          </a:lstStyle>
          <a:p>
            <a:endParaRPr/>
          </a:p>
        </p:txBody>
      </p:sp>
      <p:sp>
        <p:nvSpPr>
          <p:cNvPr id="24" name="Google Shape;24;p48"/>
          <p:cNvSpPr txBox="1">
            <a:spLocks noGrp="1"/>
          </p:cNvSpPr>
          <p:nvPr>
            <p:ph type="sldNum" idx="12"/>
          </p:nvPr>
        </p:nvSpPr>
        <p:spPr>
          <a:xfrm>
            <a:off x="9076358" y="6197322"/>
            <a:ext cx="2743200" cy="412199"/>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1pPr>
            <a:lvl2pPr marL="0" lvl="1"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2pPr>
            <a:lvl3pPr marL="0" lvl="2"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3pPr>
            <a:lvl4pPr marL="0" lvl="3"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4pPr>
            <a:lvl5pPr marL="0" lvl="4"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5pPr>
            <a:lvl6pPr marL="0" lvl="5"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6pPr>
            <a:lvl7pPr marL="0" lvl="6"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7pPr>
            <a:lvl8pPr marL="0" lvl="7"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8pPr>
            <a:lvl9pPr marL="0" lvl="8" indent="0" algn="r">
              <a:lnSpc>
                <a:spcPct val="100000"/>
              </a:lnSpc>
              <a:spcBef>
                <a:spcPts val="0"/>
              </a:spcBef>
              <a:spcAft>
                <a:spcPts val="0"/>
              </a:spcAft>
              <a:buClr>
                <a:schemeClr val="dk1"/>
              </a:buClr>
              <a:buSzPts val="1800"/>
              <a:buFont typeface="Arial"/>
              <a:buNone/>
              <a:defRPr sz="900" b="0" i="0" u="none" strike="noStrike" cap="none">
                <a:solidFill>
                  <a:schemeClr val="dk1"/>
                </a:solidFill>
                <a:latin typeface="Arial"/>
                <a:ea typeface="Arial"/>
                <a:cs typeface="Arial"/>
                <a:sym typeface="Arial"/>
              </a:defRPr>
            </a:lvl9pPr>
          </a:lstStyle>
          <a:p>
            <a:fld id="{00000000-1234-1234-1234-123412341234}" type="slidenum">
              <a:rPr lang="en-US" smtClean="0"/>
              <a:pPr/>
              <a:t>‹nº›</a:t>
            </a:fld>
            <a:endParaRPr lang="en-US"/>
          </a:p>
        </p:txBody>
      </p:sp>
      <p:pic>
        <p:nvPicPr>
          <p:cNvPr id="5" name="Google Shape;282;p22">
            <a:extLst>
              <a:ext uri="{FF2B5EF4-FFF2-40B4-BE49-F238E27FC236}">
                <a16:creationId xmlns:a16="http://schemas.microsoft.com/office/drawing/2014/main" id="{5A4144A2-30A6-AC49-9DB1-37EB697D7759}"/>
              </a:ext>
            </a:extLst>
          </p:cNvPr>
          <p:cNvPicPr preferRelativeResize="0"/>
          <p:nvPr userDrawn="1"/>
        </p:nvPicPr>
        <p:blipFill rotWithShape="1">
          <a:blip r:embed="rId2">
            <a:alphaModFix/>
          </a:blip>
          <a:srcRect/>
          <a:stretch/>
        </p:blipFill>
        <p:spPr>
          <a:xfrm>
            <a:off x="8024858" y="137273"/>
            <a:ext cx="5218694" cy="6737661"/>
          </a:xfrm>
          <a:prstGeom prst="rect">
            <a:avLst/>
          </a:prstGeom>
          <a:noFill/>
          <a:ln>
            <a:noFill/>
          </a:ln>
        </p:spPr>
      </p:pic>
    </p:spTree>
    <p:extLst>
      <p:ext uri="{BB962C8B-B14F-4D97-AF65-F5344CB8AC3E}">
        <p14:creationId xmlns:p14="http://schemas.microsoft.com/office/powerpoint/2010/main" val="624688597"/>
      </p:ext>
    </p:extLst>
  </p:cSld>
  <p:clrMapOvr>
    <a:masterClrMapping/>
  </p:clrMapOvr>
  <p:extLst>
    <p:ext uri="{DCECCB84-F9BA-43D5-87BE-67443E8EF086}">
      <p15:sldGuideLst xmlns:p15="http://schemas.microsoft.com/office/powerpoint/2012/main">
        <p15:guide id="1" orient="horz" pos="487">
          <p15:clr>
            <a:srgbClr val="FBAE40"/>
          </p15:clr>
        </p15:guide>
        <p15:guide id="2" pos="2727">
          <p15:clr>
            <a:srgbClr val="FBAE40"/>
          </p15:clr>
        </p15:guide>
        <p15:guide id="3" pos="1511">
          <p15:clr>
            <a:srgbClr val="FBAE40"/>
          </p15:clr>
        </p15:guide>
        <p15:guide id="4" pos="491">
          <p15:clr>
            <a:srgbClr val="FBAE40"/>
          </p15:clr>
        </p15:guide>
        <p15:guide id="5" pos="1693">
          <p15:clr>
            <a:srgbClr val="FBAE40"/>
          </p15:clr>
        </p15:guide>
        <p15:guide id="6" pos="2917">
          <p15:clr>
            <a:srgbClr val="FBAE40"/>
          </p15:clr>
        </p15:guide>
        <p15:guide id="7" pos="3938">
          <p15:clr>
            <a:srgbClr val="FBAE40"/>
          </p15:clr>
        </p15:guide>
        <p15:guide id="8" pos="4142">
          <p15:clr>
            <a:srgbClr val="FBAE40"/>
          </p15:clr>
        </p15:guide>
        <p15:guide id="9" pos="5163">
          <p15:clr>
            <a:srgbClr val="FBAE40"/>
          </p15:clr>
        </p15:guide>
        <p15:guide id="10" pos="5344">
          <p15:clr>
            <a:srgbClr val="FBAE40"/>
          </p15:clr>
        </p15:guide>
        <p15:guide id="11" pos="6365">
          <p15:clr>
            <a:srgbClr val="FBAE40"/>
          </p15:clr>
        </p15:guide>
        <p15:guide id="12" pos="6569">
          <p15:clr>
            <a:srgbClr val="FBAE40"/>
          </p15:clr>
        </p15:guide>
        <p15:guide id="13" pos="7589">
          <p15:clr>
            <a:srgbClr val="FBAE40"/>
          </p15:clr>
        </p15:guide>
        <p15:guide id="14" pos="7771">
          <p15:clr>
            <a:srgbClr val="FBAE40"/>
          </p15:clr>
        </p15:guide>
        <p15:guide id="15" pos="8791">
          <p15:clr>
            <a:srgbClr val="FBAE40"/>
          </p15:clr>
        </p15:guide>
        <p15:guide id="16" pos="8973">
          <p15:clr>
            <a:srgbClr val="FBAE40"/>
          </p15:clr>
        </p15:guide>
        <p15:guide id="17" pos="9993">
          <p15:clr>
            <a:srgbClr val="FBAE40"/>
          </p15:clr>
        </p15:guide>
        <p15:guide id="18" pos="10175">
          <p15:clr>
            <a:srgbClr val="FBAE40"/>
          </p15:clr>
        </p15:guide>
        <p15:guide id="19" pos="11195">
          <p15:clr>
            <a:srgbClr val="FBAE40"/>
          </p15:clr>
        </p15:guide>
        <p15:guide id="20" pos="11399">
          <p15:clr>
            <a:srgbClr val="FBAE40"/>
          </p15:clr>
        </p15:guide>
        <p15:guide id="21" pos="12420">
          <p15:clr>
            <a:srgbClr val="FBAE40"/>
          </p15:clr>
        </p15:guide>
        <p15:guide id="22" pos="12601">
          <p15:clr>
            <a:srgbClr val="FBAE40"/>
          </p15:clr>
        </p15:guide>
        <p15:guide id="23" pos="13577">
          <p15:clr>
            <a:srgbClr val="FBAE40"/>
          </p15:clr>
        </p15:guide>
        <p15:guide id="24" pos="13804">
          <p15:clr>
            <a:srgbClr val="FBAE40"/>
          </p15:clr>
        </p15:guide>
        <p15:guide id="25" pos="14824">
          <p15:clr>
            <a:srgbClr val="FBAE40"/>
          </p15:clr>
        </p15:guide>
        <p15:guide id="26" orient="horz" pos="1621">
          <p15:clr>
            <a:srgbClr val="FBAE40"/>
          </p15:clr>
        </p15:guide>
        <p15:guide id="27" orient="horz" pos="1780">
          <p15:clr>
            <a:srgbClr val="FBAE40"/>
          </p15:clr>
        </p15:guide>
        <p15:guide id="28" orient="horz" pos="2914">
          <p15:clr>
            <a:srgbClr val="FBAE40"/>
          </p15:clr>
        </p15:guide>
        <p15:guide id="29" orient="horz" pos="3073">
          <p15:clr>
            <a:srgbClr val="FBAE40"/>
          </p15:clr>
        </p15:guide>
        <p15:guide id="30" orient="horz" pos="4207">
          <p15:clr>
            <a:srgbClr val="FBAE40"/>
          </p15:clr>
        </p15:guide>
        <p15:guide id="31" orient="horz" pos="4365">
          <p15:clr>
            <a:srgbClr val="FBAE40"/>
          </p15:clr>
        </p15:guide>
        <p15:guide id="32" orient="horz" pos="5522">
          <p15:clr>
            <a:srgbClr val="FBAE40"/>
          </p15:clr>
        </p15:guide>
        <p15:guide id="33" orient="horz" pos="5681">
          <p15:clr>
            <a:srgbClr val="FBAE40"/>
          </p15:clr>
        </p15:guide>
        <p15:guide id="34" orient="horz" pos="6815">
          <p15:clr>
            <a:srgbClr val="FBAE40"/>
          </p15:clr>
        </p15:guide>
        <p15:guide id="35" orient="horz" pos="6974">
          <p15:clr>
            <a:srgbClr val="FBAE40"/>
          </p15:clr>
        </p15:guide>
        <p15:guide id="36" orient="horz" pos="810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FDF10C-074D-EEE2-5776-EF473288CB7A}"/>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A36B3ACD-57B3-E1C9-4E23-FCD23C159168}"/>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482E4BA-9990-BE86-2CE1-27DCA35130D9}"/>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5" name="Espaço Reservado para Rodapé 4">
            <a:extLst>
              <a:ext uri="{FF2B5EF4-FFF2-40B4-BE49-F238E27FC236}">
                <a16:creationId xmlns:a16="http://schemas.microsoft.com/office/drawing/2014/main" id="{6213E91D-63AB-E57D-0096-72D2CFAD9D1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4300B0FF-2491-2988-D359-F26728CFE31A}"/>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1620147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33ADAC-7F83-2F19-D3A0-9E52A38AD549}"/>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58C889D3-D079-2269-E2B8-30CC685112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442BAEEC-551C-3AB3-0C24-FA36AD9BE7E6}"/>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5" name="Espaço Reservado para Rodapé 4">
            <a:extLst>
              <a:ext uri="{FF2B5EF4-FFF2-40B4-BE49-F238E27FC236}">
                <a16:creationId xmlns:a16="http://schemas.microsoft.com/office/drawing/2014/main" id="{58B6F154-08D2-BD98-A8E9-FA5402289CEC}"/>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ADF75DE-1738-CABB-90CA-61F932BE025A}"/>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2642537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C493E8-9806-CAEA-8A87-C09CA8E631C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1AC50341-B280-4EC3-6264-4AEEF06C3C63}"/>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253CEC07-B0A5-E526-34A0-7BDE4ECF47E5}"/>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94E4B21A-08A8-0BA8-B774-95BEE8CDAAFE}"/>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6" name="Espaço Reservado para Rodapé 5">
            <a:extLst>
              <a:ext uri="{FF2B5EF4-FFF2-40B4-BE49-F238E27FC236}">
                <a16:creationId xmlns:a16="http://schemas.microsoft.com/office/drawing/2014/main" id="{1024F77D-01E1-D8B4-C567-007EFBD6CDDB}"/>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82A990E1-1187-0850-7715-85CEF6A90880}"/>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289609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DC3ACC-489C-709C-F466-18062E28B3BE}"/>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D55D2C49-22E4-6D50-6EFD-4D807C650A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C28984CE-5211-DF31-7151-338C6FDFA812}"/>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31DDD2BD-0886-BADD-E0EB-914A66062A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30E6AFA6-AF8B-2EA6-9741-D54CC0CF22D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01351E85-F7D5-56FA-8E81-0890EF49FBE0}"/>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8" name="Espaço Reservado para Rodapé 7">
            <a:extLst>
              <a:ext uri="{FF2B5EF4-FFF2-40B4-BE49-F238E27FC236}">
                <a16:creationId xmlns:a16="http://schemas.microsoft.com/office/drawing/2014/main" id="{7F896B34-551B-7DD1-B3AE-F63E1BB29D82}"/>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4E48EFE-8977-E597-49C9-5CD0BFC49D78}"/>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3982884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119767-6178-8A5A-0BBE-B8F091C95488}"/>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789FEA85-C446-0481-6B9C-BA80856A8691}"/>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4" name="Espaço Reservado para Rodapé 3">
            <a:extLst>
              <a:ext uri="{FF2B5EF4-FFF2-40B4-BE49-F238E27FC236}">
                <a16:creationId xmlns:a16="http://schemas.microsoft.com/office/drawing/2014/main" id="{BBAA0A99-0480-1EF8-5CB3-AD411D98F4B5}"/>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4EBC50F0-ECA8-D226-2F19-D9A622A273E7}"/>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2292585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6AA26165-FE7D-148A-3FA0-7D2BE52DF8B9}"/>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3" name="Espaço Reservado para Rodapé 2">
            <a:extLst>
              <a:ext uri="{FF2B5EF4-FFF2-40B4-BE49-F238E27FC236}">
                <a16:creationId xmlns:a16="http://schemas.microsoft.com/office/drawing/2014/main" id="{4624490F-1848-FA82-AAD3-9C6D54C6DBBF}"/>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F5789997-23BE-72DA-B838-54B0F06B3570}"/>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3992764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63AB8E-D958-C977-ADBF-2FC41ACC11E5}"/>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F3F3A5C1-7DDA-39E6-2A22-525EC0C7ED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E76EF25A-18AF-F34E-EAD4-238FA765CB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C2E41BBD-0D46-3E5B-7D25-B574B224D3DB}"/>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6" name="Espaço Reservado para Rodapé 5">
            <a:extLst>
              <a:ext uri="{FF2B5EF4-FFF2-40B4-BE49-F238E27FC236}">
                <a16:creationId xmlns:a16="http://schemas.microsoft.com/office/drawing/2014/main" id="{11E51679-C8D9-53F4-125F-D29B17F0ACA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C5692692-3F93-0801-71D6-5E24A8630BC2}"/>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3970196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54AF69-A5CA-6E10-E56D-B37F6D4B3EDC}"/>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BAE2FA2E-76BF-1139-41CD-29989D2464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201A673-B9D4-D7A2-330B-671F3F38D8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88FFAA2B-3365-F5AF-47D0-0EEA16A2302F}"/>
              </a:ext>
            </a:extLst>
          </p:cNvPr>
          <p:cNvSpPr>
            <a:spLocks noGrp="1"/>
          </p:cNvSpPr>
          <p:nvPr>
            <p:ph type="dt" sz="half" idx="10"/>
          </p:nvPr>
        </p:nvSpPr>
        <p:spPr/>
        <p:txBody>
          <a:bodyPr/>
          <a:lstStyle/>
          <a:p>
            <a:fld id="{14F0482C-C45F-44C1-A291-5042EA8E7D56}" type="datetimeFigureOut">
              <a:rPr lang="pt-BR" smtClean="0"/>
              <a:t>09/01/2025</a:t>
            </a:fld>
            <a:endParaRPr lang="pt-BR"/>
          </a:p>
        </p:txBody>
      </p:sp>
      <p:sp>
        <p:nvSpPr>
          <p:cNvPr id="6" name="Espaço Reservado para Rodapé 5">
            <a:extLst>
              <a:ext uri="{FF2B5EF4-FFF2-40B4-BE49-F238E27FC236}">
                <a16:creationId xmlns:a16="http://schemas.microsoft.com/office/drawing/2014/main" id="{30CBA728-7291-76C1-A4E6-7ADC48DABB6B}"/>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8C7D9115-D8C7-565F-C6DD-C5968F84BCF6}"/>
              </a:ext>
            </a:extLst>
          </p:cNvPr>
          <p:cNvSpPr>
            <a:spLocks noGrp="1"/>
          </p:cNvSpPr>
          <p:nvPr>
            <p:ph type="sldNum" sz="quarter" idx="12"/>
          </p:nvPr>
        </p:nvSpPr>
        <p:spPr/>
        <p:txBody>
          <a:bodyPr/>
          <a:lstStyle/>
          <a:p>
            <a:fld id="{82857767-3FB8-4084-B7A1-2F3D8B9AE55E}" type="slidenum">
              <a:rPr lang="pt-BR" smtClean="0"/>
              <a:t>‹nº›</a:t>
            </a:fld>
            <a:endParaRPr lang="pt-BR"/>
          </a:p>
        </p:txBody>
      </p:sp>
    </p:spTree>
    <p:extLst>
      <p:ext uri="{BB962C8B-B14F-4D97-AF65-F5344CB8AC3E}">
        <p14:creationId xmlns:p14="http://schemas.microsoft.com/office/powerpoint/2010/main" val="443916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D8AF949-59A1-B93D-FD67-32EF4B4C9B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97CA9142-D63A-2F25-9E56-64BA6DE4FB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96E9EAC7-79AF-D39B-8534-9380475DDD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F0482C-C45F-44C1-A291-5042EA8E7D56}" type="datetimeFigureOut">
              <a:rPr lang="pt-BR" smtClean="0"/>
              <a:t>09/01/2025</a:t>
            </a:fld>
            <a:endParaRPr lang="pt-BR"/>
          </a:p>
        </p:txBody>
      </p:sp>
      <p:sp>
        <p:nvSpPr>
          <p:cNvPr id="5" name="Espaço Reservado para Rodapé 4">
            <a:extLst>
              <a:ext uri="{FF2B5EF4-FFF2-40B4-BE49-F238E27FC236}">
                <a16:creationId xmlns:a16="http://schemas.microsoft.com/office/drawing/2014/main" id="{E25685F3-1121-2810-A3F6-271AFEE45E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EECC1FA6-4657-7B36-ED9F-6AC02CBD67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857767-3FB8-4084-B7A1-2F3D8B9AE55E}" type="slidenum">
              <a:rPr lang="pt-BR" smtClean="0"/>
              <a:t>‹nº›</a:t>
            </a:fld>
            <a:endParaRPr lang="pt-BR"/>
          </a:p>
        </p:txBody>
      </p:sp>
    </p:spTree>
    <p:extLst>
      <p:ext uri="{BB962C8B-B14F-4D97-AF65-F5344CB8AC3E}">
        <p14:creationId xmlns:p14="http://schemas.microsoft.com/office/powerpoint/2010/main" val="264249222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1pPr>
            <a:lvl2pPr marR="0" lvl="1"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2pPr>
            <a:lvl3pPr marR="0" lvl="2"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3pPr>
            <a:lvl4pPr marR="0" lvl="3"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4pPr>
            <a:lvl5pPr marR="0" lvl="4"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5pPr>
            <a:lvl6pPr marR="0" lvl="5"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6pPr>
            <a:lvl7pPr marR="0" lvl="6"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7pPr>
            <a:lvl8pPr marR="0" lvl="7"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8pPr>
            <a:lvl9pPr marR="0" lvl="8"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9pPr>
          </a:lstStyle>
          <a:p>
            <a:endParaRPr/>
          </a:p>
        </p:txBody>
      </p:sp>
      <p:sp>
        <p:nvSpPr>
          <p:cNvPr id="7" name="Google Shape;7;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1pPr>
            <a:lvl2pPr marR="0" lvl="1"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2pPr>
            <a:lvl3pPr marR="0" lvl="2"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3pPr>
            <a:lvl4pPr marR="0" lvl="3"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4pPr>
            <a:lvl5pPr marR="0" lvl="4"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5pPr>
            <a:lvl6pPr marR="0" lvl="5"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6pPr>
            <a:lvl7pPr marR="0" lvl="6"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7pPr>
            <a:lvl8pPr marR="0" lvl="7"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8pPr>
            <a:lvl9pPr marR="0" lvl="8" algn="ctr" rtl="0">
              <a:lnSpc>
                <a:spcPct val="100000"/>
              </a:lnSpc>
              <a:spcBef>
                <a:spcPts val="0"/>
              </a:spcBef>
              <a:spcAft>
                <a:spcPts val="0"/>
              </a:spcAft>
              <a:buClr>
                <a:srgbClr val="5E5E5E"/>
              </a:buClr>
              <a:buSzPts val="2400"/>
              <a:buFont typeface="Calibri"/>
              <a:buNone/>
              <a:defRPr sz="1200" b="0" i="0" u="none" strike="noStrike" cap="none">
                <a:solidFill>
                  <a:srgbClr val="5E5E5E"/>
                </a:solidFill>
                <a:latin typeface="Calibri"/>
                <a:ea typeface="Calibri"/>
                <a:cs typeface="Calibri"/>
                <a:sym typeface="Calibri"/>
              </a:defRPr>
            </a:lvl9pPr>
          </a:lstStyle>
          <a:p>
            <a:endParaRPr/>
          </a:p>
        </p:txBody>
      </p:sp>
      <p:sp>
        <p:nvSpPr>
          <p:cNvPr id="8" name="Google Shape;8;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600" b="0" i="0" u="none" strike="noStrike" cap="none">
                <a:solidFill>
                  <a:srgbClr val="888888"/>
                </a:solidFill>
                <a:latin typeface="Calibri"/>
                <a:ea typeface="Calibri"/>
                <a:cs typeface="Calibri"/>
                <a:sym typeface="Calibri"/>
              </a:defRPr>
            </a:lvl9pPr>
          </a:lstStyle>
          <a:p>
            <a:fld id="{00000000-1234-1234-1234-123412341234}" type="slidenum">
              <a:rPr lang="en-US" smtClean="0"/>
              <a:pPr/>
              <a:t>‹nº›</a:t>
            </a:fld>
            <a:endParaRPr lang="en-US"/>
          </a:p>
        </p:txBody>
      </p:sp>
    </p:spTree>
    <p:extLst>
      <p:ext uri="{BB962C8B-B14F-4D97-AF65-F5344CB8AC3E}">
        <p14:creationId xmlns:p14="http://schemas.microsoft.com/office/powerpoint/2010/main" val="475186054"/>
      </p:ext>
    </p:extLst>
  </p:cSld>
  <p:clrMap bg1="lt1" tx1="dk1" bg2="dk2" tx2="lt2" accent1="accent1" accent2="accent2" accent3="accent3" accent4="accent4" accent5="accent5" accent6="accent6" hlink="hlink" folHlink="folHlink"/>
  <p:sldLayoutIdLst>
    <p:sldLayoutId id="2147483686" r:id="rId1"/>
    <p:sldLayoutId id="2147483687"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3" name="Google Shape;63;p1" descr="Shape&#10;&#10;Description automatically generated with medium confidence"/>
          <p:cNvPicPr preferRelativeResize="0"/>
          <p:nvPr/>
        </p:nvPicPr>
        <p:blipFill rotWithShape="1">
          <a:blip r:embed="rId3">
            <a:alphaModFix/>
          </a:blip>
          <a:srcRect l="30798" r="6586"/>
          <a:stretch/>
        </p:blipFill>
        <p:spPr>
          <a:xfrm>
            <a:off x="0" y="0"/>
            <a:ext cx="7634177" cy="6858000"/>
          </a:xfrm>
          <a:prstGeom prst="rect">
            <a:avLst/>
          </a:prstGeom>
          <a:noFill/>
          <a:ln>
            <a:noFill/>
          </a:ln>
        </p:spPr>
      </p:pic>
      <p:pic>
        <p:nvPicPr>
          <p:cNvPr id="3" name="Picture 5">
            <a:extLst>
              <a:ext uri="{FF2B5EF4-FFF2-40B4-BE49-F238E27FC236}">
                <a16:creationId xmlns:a16="http://schemas.microsoft.com/office/drawing/2014/main" id="{04588712-3787-3B6D-FE6D-8467DBBEC6ED}"/>
              </a:ext>
            </a:extLst>
          </p:cNvPr>
          <p:cNvPicPr>
            <a:picLocks noChangeAspect="1"/>
          </p:cNvPicPr>
          <p:nvPr/>
        </p:nvPicPr>
        <p:blipFill>
          <a:blip r:embed="rId4"/>
          <a:stretch>
            <a:fillRect/>
          </a:stretch>
        </p:blipFill>
        <p:spPr>
          <a:xfrm>
            <a:off x="8325575" y="5366431"/>
            <a:ext cx="3425570" cy="334081"/>
          </a:xfrm>
          <a:prstGeom prst="rect">
            <a:avLst/>
          </a:prstGeom>
        </p:spPr>
      </p:pic>
      <p:sp>
        <p:nvSpPr>
          <p:cNvPr id="4" name="CaixaDeTexto 3">
            <a:extLst>
              <a:ext uri="{FF2B5EF4-FFF2-40B4-BE49-F238E27FC236}">
                <a16:creationId xmlns:a16="http://schemas.microsoft.com/office/drawing/2014/main" id="{49702298-B420-E680-2A27-99803E2FB39B}"/>
              </a:ext>
            </a:extLst>
          </p:cNvPr>
          <p:cNvSpPr txBox="1"/>
          <p:nvPr/>
        </p:nvSpPr>
        <p:spPr>
          <a:xfrm>
            <a:off x="6209415" y="2510073"/>
            <a:ext cx="5443869" cy="1200329"/>
          </a:xfrm>
          <a:prstGeom prst="rect">
            <a:avLst/>
          </a:prstGeom>
          <a:noFill/>
        </p:spPr>
        <p:txBody>
          <a:bodyPr wrap="square" rtlCol="0">
            <a:spAutoFit/>
          </a:bodyPr>
          <a:lstStyle/>
          <a:p>
            <a:pPr algn="ctr"/>
            <a:r>
              <a:rPr lang="pt-BR" sz="3600" b="1" dirty="0">
                <a:latin typeface="Trebuchet MS" panose="020B0603020202020204" pitchFamily="34" charset="0"/>
              </a:rPr>
              <a:t>Teto de juros – Consignado INSS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4" name="Google Shape;266;p20">
            <a:extLst>
              <a:ext uri="{FF2B5EF4-FFF2-40B4-BE49-F238E27FC236}">
                <a16:creationId xmlns:a16="http://schemas.microsoft.com/office/drawing/2014/main" id="{7D6518F9-292E-03B8-EC67-63E282D829F2}"/>
              </a:ext>
            </a:extLst>
          </p:cNvPr>
          <p:cNvSpPr txBox="1"/>
          <p:nvPr/>
        </p:nvSpPr>
        <p:spPr>
          <a:xfrm>
            <a:off x="425448" y="161670"/>
            <a:ext cx="10254315" cy="707846"/>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r>
              <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rPr>
              <a:t>Analise de perda INSS por tipo de benefício – cenários com margens diferentes</a:t>
            </a:r>
          </a:p>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endPar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sym typeface="Arial"/>
            </a:endParaRPr>
          </a:p>
        </p:txBody>
      </p:sp>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Espaço Reservado para Número de Slide 1">
            <a:extLst>
              <a:ext uri="{FF2B5EF4-FFF2-40B4-BE49-F238E27FC236}">
                <a16:creationId xmlns:a16="http://schemas.microsoft.com/office/drawing/2014/main" id="{23351F62-6344-85E6-7F41-BF43CAF4518E}"/>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10</a:t>
            </a:fld>
            <a:endParaRPr kumimoji="0" lang="en-US" sz="900" b="0" i="0" u="none" strike="noStrike" kern="1200" cap="none" spc="0" normalizeH="0" baseline="0" noProof="0">
              <a:ln>
                <a:noFill/>
              </a:ln>
              <a:solidFill>
                <a:srgbClr val="000000"/>
              </a:solidFill>
              <a:effectLst/>
              <a:uLnTx/>
              <a:uFillTx/>
              <a:latin typeface="Arial"/>
              <a:cs typeface="Arial"/>
              <a:sym typeface="Arial"/>
            </a:endParaRPr>
          </a:p>
        </p:txBody>
      </p:sp>
      <p:sp>
        <p:nvSpPr>
          <p:cNvPr id="11" name="CaixaDeTexto 10">
            <a:extLst>
              <a:ext uri="{FF2B5EF4-FFF2-40B4-BE49-F238E27FC236}">
                <a16:creationId xmlns:a16="http://schemas.microsoft.com/office/drawing/2014/main" id="{76477594-E830-F2F6-EB87-AF3B68F3803E}"/>
              </a:ext>
            </a:extLst>
          </p:cNvPr>
          <p:cNvSpPr txBox="1"/>
          <p:nvPr/>
        </p:nvSpPr>
        <p:spPr>
          <a:xfrm>
            <a:off x="425447" y="704321"/>
            <a:ext cx="11057716"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Dentre o público em questão, temos diferentes perfis de risco. A fixação do teto em patamar não razoável poderá prejudicar o atendimento daqueles que apresentam maior risco (idade, público, tipo de operação e etc.), bem como operações de menor valor. Abaixo, uma simulação da margem do produto, considerando um aumento do teto de taxa.</a:t>
            </a:r>
          </a:p>
        </p:txBody>
      </p:sp>
      <p:sp>
        <p:nvSpPr>
          <p:cNvPr id="25" name="Retângulo 24">
            <a:extLst>
              <a:ext uri="{FF2B5EF4-FFF2-40B4-BE49-F238E27FC236}">
                <a16:creationId xmlns:a16="http://schemas.microsoft.com/office/drawing/2014/main" id="{52A7B4FA-48A9-B9E4-08F0-B71B9E8D9B59}"/>
              </a:ext>
            </a:extLst>
          </p:cNvPr>
          <p:cNvSpPr/>
          <p:nvPr/>
        </p:nvSpPr>
        <p:spPr>
          <a:xfrm>
            <a:off x="195043" y="6327948"/>
            <a:ext cx="2920600" cy="25391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t-BR" sz="1050" b="1"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Fonte: </a:t>
            </a:r>
            <a:r>
              <a:rPr kumimoji="0" lang="pt-BR" sz="1050" b="0"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Associados Febraban / ABBC</a:t>
            </a:r>
          </a:p>
        </p:txBody>
      </p:sp>
      <p:pic>
        <p:nvPicPr>
          <p:cNvPr id="26" name="Picture 15">
            <a:extLst>
              <a:ext uri="{FF2B5EF4-FFF2-40B4-BE49-F238E27FC236}">
                <a16:creationId xmlns:a16="http://schemas.microsoft.com/office/drawing/2014/main" id="{1F9519A9-3889-6EFE-B9F9-3325E2802E17}"/>
              </a:ext>
            </a:extLst>
          </p:cNvPr>
          <p:cNvPicPr>
            <a:picLocks noChangeAspect="1"/>
          </p:cNvPicPr>
          <p:nvPr/>
        </p:nvPicPr>
        <p:blipFill>
          <a:blip r:embed="rId3"/>
          <a:stretch>
            <a:fillRect/>
          </a:stretch>
        </p:blipFill>
        <p:spPr>
          <a:xfrm>
            <a:off x="10940473" y="393391"/>
            <a:ext cx="826078" cy="113312"/>
          </a:xfrm>
          <a:prstGeom prst="rect">
            <a:avLst/>
          </a:prstGeom>
        </p:spPr>
      </p:pic>
      <p:sp>
        <p:nvSpPr>
          <p:cNvPr id="13" name="CaixaDeTexto 4">
            <a:extLst>
              <a:ext uri="{FF2B5EF4-FFF2-40B4-BE49-F238E27FC236}">
                <a16:creationId xmlns:a16="http://schemas.microsoft.com/office/drawing/2014/main" id="{675484F5-5EB8-C209-389B-28551FD396BF}"/>
              </a:ext>
            </a:extLst>
          </p:cNvPr>
          <p:cNvSpPr txBox="1"/>
          <p:nvPr/>
        </p:nvSpPr>
        <p:spPr>
          <a:xfrm>
            <a:off x="8558531" y="1889614"/>
            <a:ext cx="2997147" cy="1292662"/>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Cenário 3: teto de taxa a 1,99% a.m.</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11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É possível observar que, nesse cenário existe a possibilidade de atender a um número bem maior de aposentados, pensionistas e beneficiários. </a:t>
            </a:r>
            <a:r>
              <a:rPr lang="pt-BR" sz="1100" b="1" u="sng"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É possível, por exemplo, restabelecer a oferta a todos os aposentados.</a:t>
            </a:r>
            <a:endParaRPr kumimoji="0" lang="pt-BR" sz="1600" b="1" i="0" u="sng"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4" name="CaixaDeTexto 6">
            <a:extLst>
              <a:ext uri="{FF2B5EF4-FFF2-40B4-BE49-F238E27FC236}">
                <a16:creationId xmlns:a16="http://schemas.microsoft.com/office/drawing/2014/main" id="{09C35248-9CCB-23BE-4B12-9466F0F2517D}"/>
              </a:ext>
            </a:extLst>
          </p:cNvPr>
          <p:cNvSpPr txBox="1"/>
          <p:nvPr/>
        </p:nvSpPr>
        <p:spPr>
          <a:xfrm>
            <a:off x="2374497" y="1863759"/>
            <a:ext cx="2964929" cy="1292662"/>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Cenário 1: teto de taxa a 2,1</a:t>
            </a:r>
            <a:r>
              <a:rPr lang="pt-BR" sz="1200" b="1" u="sng" kern="0" dirty="0">
                <a:solidFill>
                  <a:srgbClr val="FF0000"/>
                </a:solidFill>
                <a:latin typeface="Lato" panose="020F0502020204030203" pitchFamily="34" charset="0"/>
                <a:ea typeface="Lato" panose="020F0502020204030203" pitchFamily="34" charset="0"/>
                <a:cs typeface="Lato" panose="020F0502020204030203" pitchFamily="34" charset="0"/>
                <a:sym typeface="Arial"/>
              </a:rPr>
              <a:t>4</a:t>
            </a: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 a.m.</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11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O teto de 2,14% a.m. é o cenário onde  todas as IF operariam com praticamente todo o público do INSS, sem restrição. É possível afirmar também que as taxas médias praticadas pelas IF ficariam mais longe do teto, em função da competitividade.</a:t>
            </a:r>
            <a:endParaRPr kumimoji="0" lang="pt-BR" sz="16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6" name="CaixaDeTexto 7">
            <a:extLst>
              <a:ext uri="{FF2B5EF4-FFF2-40B4-BE49-F238E27FC236}">
                <a16:creationId xmlns:a16="http://schemas.microsoft.com/office/drawing/2014/main" id="{F1C27AB1-686C-E5CB-3349-E49438769F68}"/>
              </a:ext>
            </a:extLst>
          </p:cNvPr>
          <p:cNvSpPr txBox="1"/>
          <p:nvPr/>
        </p:nvSpPr>
        <p:spPr>
          <a:xfrm>
            <a:off x="5482623" y="1889614"/>
            <a:ext cx="2964930" cy="1092607"/>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Cenário 2: teto de taxa a 2,0</a:t>
            </a:r>
            <a:r>
              <a:rPr lang="pt-BR" sz="1200" b="1" u="sng" kern="0" dirty="0">
                <a:solidFill>
                  <a:srgbClr val="FF0000"/>
                </a:solidFill>
                <a:latin typeface="Lato" panose="020F0502020204030203" pitchFamily="34" charset="0"/>
                <a:ea typeface="Lato" panose="020F0502020204030203" pitchFamily="34" charset="0"/>
                <a:cs typeface="Lato" panose="020F0502020204030203" pitchFamily="34" charset="0"/>
                <a:sym typeface="Arial"/>
              </a:rPr>
              <a:t>7</a:t>
            </a: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 a.m.</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11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Nesse teto, existe a recomposição parcial do </a:t>
            </a:r>
            <a:r>
              <a:rPr lang="pt-BR" sz="1100" i="1"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spread </a:t>
            </a:r>
            <a:r>
              <a:rPr lang="pt-BR" sz="1100" kern="0" dirty="0">
                <a:solidFill>
                  <a:srgbClr val="000000"/>
                </a:solidFill>
                <a:latin typeface="Lato" panose="020F0502020204030203" pitchFamily="34" charset="0"/>
                <a:ea typeface="Lato" panose="020F0502020204030203" pitchFamily="34" charset="0"/>
                <a:cs typeface="Lato" panose="020F0502020204030203" pitchFamily="34" charset="0"/>
                <a:sym typeface="Arial"/>
              </a:rPr>
              <a:t>permitindo que as IF possam operar com a maioria dos segmentos do INSS (aposentadoria, invalidez e BPC/LOAS).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BR" sz="9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endParaRPr>
          </a:p>
        </p:txBody>
      </p:sp>
      <p:graphicFrame>
        <p:nvGraphicFramePr>
          <p:cNvPr id="2" name="Tabela 1">
            <a:extLst>
              <a:ext uri="{FF2B5EF4-FFF2-40B4-BE49-F238E27FC236}">
                <a16:creationId xmlns:a16="http://schemas.microsoft.com/office/drawing/2014/main" id="{668DEFBB-A7ED-461C-1EB9-B8BB3A2C0D7E}"/>
              </a:ext>
            </a:extLst>
          </p:cNvPr>
          <p:cNvGraphicFramePr>
            <a:graphicFrameLocks noGrp="1"/>
          </p:cNvGraphicFramePr>
          <p:nvPr>
            <p:extLst>
              <p:ext uri="{D42A27DB-BD31-4B8C-83A1-F6EECF244321}">
                <p14:modId xmlns:p14="http://schemas.microsoft.com/office/powerpoint/2010/main" val="4094822684"/>
              </p:ext>
            </p:extLst>
          </p:nvPr>
        </p:nvGraphicFramePr>
        <p:xfrm>
          <a:off x="2272377" y="3282175"/>
          <a:ext cx="3067049" cy="2881536"/>
        </p:xfrm>
        <a:graphic>
          <a:graphicData uri="http://schemas.openxmlformats.org/drawingml/2006/table">
            <a:tbl>
              <a:tblPr/>
              <a:tblGrid>
                <a:gridCol w="113705">
                  <a:extLst>
                    <a:ext uri="{9D8B030D-6E8A-4147-A177-3AD203B41FA5}">
                      <a16:colId xmlns:a16="http://schemas.microsoft.com/office/drawing/2014/main" val="2421693799"/>
                    </a:ext>
                  </a:extLst>
                </a:gridCol>
                <a:gridCol w="984448">
                  <a:extLst>
                    <a:ext uri="{9D8B030D-6E8A-4147-A177-3AD203B41FA5}">
                      <a16:colId xmlns:a16="http://schemas.microsoft.com/office/drawing/2014/main" val="1200610885"/>
                    </a:ext>
                  </a:extLst>
                </a:gridCol>
                <a:gridCol w="984448">
                  <a:extLst>
                    <a:ext uri="{9D8B030D-6E8A-4147-A177-3AD203B41FA5}">
                      <a16:colId xmlns:a16="http://schemas.microsoft.com/office/drawing/2014/main" val="3530626458"/>
                    </a:ext>
                  </a:extLst>
                </a:gridCol>
                <a:gridCol w="984448">
                  <a:extLst>
                    <a:ext uri="{9D8B030D-6E8A-4147-A177-3AD203B41FA5}">
                      <a16:colId xmlns:a16="http://schemas.microsoft.com/office/drawing/2014/main" val="2347030064"/>
                    </a:ext>
                  </a:extLst>
                </a:gridCol>
              </a:tblGrid>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237269011"/>
                  </a:ext>
                </a:extLst>
              </a:tr>
              <a:tr h="480256">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1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4069126285"/>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0,38%</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extLst>
                  <a:ext uri="{0D108BD9-81ED-4DB2-BD59-A6C34878D82A}">
                    <a16:rowId xmlns:a16="http://schemas.microsoft.com/office/drawing/2014/main" val="1358386440"/>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0,38%</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1827239457"/>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0,37%</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0,28%</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265312754"/>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0,37%</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0,25%</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4056674710"/>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0,35%</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129548994"/>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1822544111"/>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0,26%</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0,05%</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869206600"/>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0,02%</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1440941319"/>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-0,02%</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69522004"/>
                  </a:ext>
                </a:extLst>
              </a:tr>
            </a:tbl>
          </a:graphicData>
        </a:graphic>
      </p:graphicFrame>
      <p:graphicFrame>
        <p:nvGraphicFramePr>
          <p:cNvPr id="5" name="Tabela 4">
            <a:extLst>
              <a:ext uri="{FF2B5EF4-FFF2-40B4-BE49-F238E27FC236}">
                <a16:creationId xmlns:a16="http://schemas.microsoft.com/office/drawing/2014/main" id="{38A74D89-0EF3-C6A5-5784-273DA78627A0}"/>
              </a:ext>
            </a:extLst>
          </p:cNvPr>
          <p:cNvGraphicFramePr>
            <a:graphicFrameLocks noGrp="1"/>
          </p:cNvGraphicFramePr>
          <p:nvPr>
            <p:extLst>
              <p:ext uri="{D42A27DB-BD31-4B8C-83A1-F6EECF244321}">
                <p14:modId xmlns:p14="http://schemas.microsoft.com/office/powerpoint/2010/main" val="84102154"/>
              </p:ext>
            </p:extLst>
          </p:nvPr>
        </p:nvGraphicFramePr>
        <p:xfrm>
          <a:off x="5450405" y="3284432"/>
          <a:ext cx="2997147" cy="2834122"/>
        </p:xfrm>
        <a:graphic>
          <a:graphicData uri="http://schemas.openxmlformats.org/drawingml/2006/table">
            <a:tbl>
              <a:tblPr/>
              <a:tblGrid>
                <a:gridCol w="999049">
                  <a:extLst>
                    <a:ext uri="{9D8B030D-6E8A-4147-A177-3AD203B41FA5}">
                      <a16:colId xmlns:a16="http://schemas.microsoft.com/office/drawing/2014/main" val="49639158"/>
                    </a:ext>
                  </a:extLst>
                </a:gridCol>
                <a:gridCol w="999049">
                  <a:extLst>
                    <a:ext uri="{9D8B030D-6E8A-4147-A177-3AD203B41FA5}">
                      <a16:colId xmlns:a16="http://schemas.microsoft.com/office/drawing/2014/main" val="804190756"/>
                    </a:ext>
                  </a:extLst>
                </a:gridCol>
                <a:gridCol w="999049">
                  <a:extLst>
                    <a:ext uri="{9D8B030D-6E8A-4147-A177-3AD203B41FA5}">
                      <a16:colId xmlns:a16="http://schemas.microsoft.com/office/drawing/2014/main" val="2948543841"/>
                    </a:ext>
                  </a:extLst>
                </a:gridCol>
              </a:tblGrid>
              <a:tr h="236177">
                <a:tc gridSpan="3">
                  <a:txBody>
                    <a:bodyPr/>
                    <a:lstStyle/>
                    <a:p>
                      <a:pPr algn="ctr" rtl="0" fontAlgn="ctr"/>
                      <a:r>
                        <a:rPr lang="pt-BR" sz="1200" b="1" i="0" u="none" strike="noStrike">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766540005"/>
                  </a:ext>
                </a:extLst>
              </a:tr>
              <a:tr h="472352">
                <a:tc>
                  <a:txBody>
                    <a:bodyPr/>
                    <a:lstStyle/>
                    <a:p>
                      <a:pPr algn="ctr" rtl="0" fontAlgn="ctr"/>
                      <a:r>
                        <a:rPr lang="pt-BR" sz="11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244820744"/>
                  </a:ext>
                </a:extLst>
              </a:tr>
              <a:tr h="236177">
                <a:tc>
                  <a:txBody>
                    <a:bodyPr/>
                    <a:lstStyle/>
                    <a:p>
                      <a:pPr algn="ctr" rtl="0" fontAlgn="b"/>
                      <a:r>
                        <a:rPr lang="pt-BR" sz="1200" b="0" i="0" u="none" strike="noStrike">
                          <a:solidFill>
                            <a:srgbClr val="000000"/>
                          </a:solidFill>
                          <a:effectLst/>
                          <a:latin typeface="CircularXX" panose="020B0804010101010104" pitchFamily="34" charset="0"/>
                        </a:rPr>
                        <a:t>0,31%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extLst>
                  <a:ext uri="{0D108BD9-81ED-4DB2-BD59-A6C34878D82A}">
                    <a16:rowId xmlns:a16="http://schemas.microsoft.com/office/drawing/2014/main" val="3409763913"/>
                  </a:ext>
                </a:extLst>
              </a:tr>
              <a:tr h="236177">
                <a:tc>
                  <a:txBody>
                    <a:bodyPr/>
                    <a:lstStyle/>
                    <a:p>
                      <a:pPr algn="ctr" rtl="0" fontAlgn="b"/>
                      <a:r>
                        <a:rPr lang="pt-BR" sz="1200" b="0" i="0" u="none" strike="noStrike">
                          <a:solidFill>
                            <a:srgbClr val="000000"/>
                          </a:solidFill>
                          <a:effectLst/>
                          <a:latin typeface="CircularXX" panose="020B0804010101010104" pitchFamily="34" charset="0"/>
                        </a:rPr>
                        <a:t>0,31%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0,14%</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719224003"/>
                  </a:ext>
                </a:extLst>
              </a:tr>
              <a:tr h="236177">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0,21%</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2601190240"/>
                  </a:ext>
                </a:extLst>
              </a:tr>
              <a:tr h="236177">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4139045942"/>
                  </a:ext>
                </a:extLst>
              </a:tr>
              <a:tr h="236177">
                <a:tc>
                  <a:txBody>
                    <a:bodyPr/>
                    <a:lstStyle/>
                    <a:p>
                      <a:pPr algn="ctr" rtl="0" fontAlgn="b"/>
                      <a:r>
                        <a:rPr lang="pt-BR" sz="1200" b="0" i="0" u="none" strike="noStrike">
                          <a:solidFill>
                            <a:srgbClr val="000000"/>
                          </a:solidFill>
                          <a:effectLst/>
                          <a:latin typeface="CircularXX" panose="020B0804010101010104" pitchFamily="34" charset="0"/>
                        </a:rPr>
                        <a:t>0,28%</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0,16%</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2207209833"/>
                  </a:ext>
                </a:extLst>
              </a:tr>
              <a:tr h="236177">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928238895"/>
                  </a:ext>
                </a:extLst>
              </a:tr>
              <a:tr h="236177">
                <a:tc>
                  <a:txBody>
                    <a:bodyPr/>
                    <a:lstStyle/>
                    <a:p>
                      <a:pPr algn="ctr" rtl="0" fontAlgn="b"/>
                      <a:r>
                        <a:rPr lang="pt-BR" sz="1200" b="0" i="0" u="none" strike="noStrike">
                          <a:solidFill>
                            <a:srgbClr val="000000"/>
                          </a:solidFill>
                          <a:effectLst/>
                          <a:latin typeface="CircularXX" panose="020B0804010101010104" pitchFamily="34" charset="0"/>
                        </a:rPr>
                        <a:t>0,19%</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0,01%</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1084708048"/>
                  </a:ext>
                </a:extLst>
              </a:tr>
              <a:tr h="236177">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-0,05%</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121312530"/>
                  </a:ext>
                </a:extLst>
              </a:tr>
              <a:tr h="236177">
                <a:tc>
                  <a:txBody>
                    <a:bodyPr/>
                    <a:lstStyle/>
                    <a:p>
                      <a:pPr algn="ctr" rtl="0" fontAlgn="b"/>
                      <a:r>
                        <a:rPr lang="pt-BR" sz="1200" b="0" i="0" u="none" strike="noStrike">
                          <a:solidFill>
                            <a:srgbClr val="000000"/>
                          </a:solidFill>
                          <a:effectLst/>
                          <a:latin typeface="CircularXX" panose="020B0804010101010104" pitchFamily="34" charset="0"/>
                        </a:rPr>
                        <a:t>0,14%</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-0,09%</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137481151"/>
                  </a:ext>
                </a:extLst>
              </a:tr>
            </a:tbl>
          </a:graphicData>
        </a:graphic>
      </p:graphicFrame>
      <p:graphicFrame>
        <p:nvGraphicFramePr>
          <p:cNvPr id="7" name="Tabela 6">
            <a:extLst>
              <a:ext uri="{FF2B5EF4-FFF2-40B4-BE49-F238E27FC236}">
                <a16:creationId xmlns:a16="http://schemas.microsoft.com/office/drawing/2014/main" id="{3AEF3553-EBE3-EB6C-9410-E27D9E1B263E}"/>
              </a:ext>
            </a:extLst>
          </p:cNvPr>
          <p:cNvGraphicFramePr>
            <a:graphicFrameLocks noGrp="1"/>
          </p:cNvGraphicFramePr>
          <p:nvPr>
            <p:extLst>
              <p:ext uri="{D42A27DB-BD31-4B8C-83A1-F6EECF244321}">
                <p14:modId xmlns:p14="http://schemas.microsoft.com/office/powerpoint/2010/main" val="1167886284"/>
              </p:ext>
            </p:extLst>
          </p:nvPr>
        </p:nvGraphicFramePr>
        <p:xfrm>
          <a:off x="305868" y="3291740"/>
          <a:ext cx="1986238" cy="2848264"/>
        </p:xfrm>
        <a:graphic>
          <a:graphicData uri="http://schemas.openxmlformats.org/drawingml/2006/table">
            <a:tbl>
              <a:tblPr/>
              <a:tblGrid>
                <a:gridCol w="907619">
                  <a:extLst>
                    <a:ext uri="{9D8B030D-6E8A-4147-A177-3AD203B41FA5}">
                      <a16:colId xmlns:a16="http://schemas.microsoft.com/office/drawing/2014/main" val="1414640355"/>
                    </a:ext>
                  </a:extLst>
                </a:gridCol>
                <a:gridCol w="1078619">
                  <a:extLst>
                    <a:ext uri="{9D8B030D-6E8A-4147-A177-3AD203B41FA5}">
                      <a16:colId xmlns:a16="http://schemas.microsoft.com/office/drawing/2014/main" val="4035986561"/>
                    </a:ext>
                  </a:extLst>
                </a:gridCol>
              </a:tblGrid>
              <a:tr h="644740">
                <a:tc>
                  <a:txBody>
                    <a:bodyPr/>
                    <a:lstStyle/>
                    <a:p>
                      <a:pPr algn="ctr" rtl="0" fontAlgn="ctr"/>
                      <a:r>
                        <a:rPr lang="pt-BR" sz="1200" b="1" i="0" u="none" strike="noStrike">
                          <a:solidFill>
                            <a:srgbClr val="FFFFFF"/>
                          </a:solidFill>
                          <a:effectLst/>
                          <a:latin typeface="CircularXX" panose="020B0804010101010104" pitchFamily="34" charset="0"/>
                        </a:rPr>
                        <a:t>Idade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pt-BR" sz="1200" b="1" i="0" u="none" strike="noStrike" dirty="0">
                          <a:solidFill>
                            <a:srgbClr val="FFFFFF"/>
                          </a:solidFill>
                          <a:effectLst/>
                          <a:latin typeface="CircularXX" panose="020B0804010101010104" pitchFamily="34" charset="0"/>
                        </a:rPr>
                        <a:t>% Produção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4126300064"/>
                  </a:ext>
                </a:extLst>
              </a:tr>
              <a:tr h="244836">
                <a:tc>
                  <a:txBody>
                    <a:bodyPr/>
                    <a:lstStyle/>
                    <a:p>
                      <a:pPr algn="ctr" rtl="0" fontAlgn="ctr"/>
                      <a:r>
                        <a:rPr lang="pt-BR" sz="1200" b="0" i="0" u="none" strike="noStrike">
                          <a:solidFill>
                            <a:srgbClr val="000000"/>
                          </a:solidFill>
                          <a:effectLst/>
                          <a:latin typeface="CircularXX" panose="020B0804010101010104" pitchFamily="34" charset="0"/>
                        </a:rPr>
                        <a:t>até 40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713091438"/>
                  </a:ext>
                </a:extLst>
              </a:tr>
              <a:tr h="244836">
                <a:tc>
                  <a:txBody>
                    <a:bodyPr/>
                    <a:lstStyle/>
                    <a:p>
                      <a:pPr algn="ctr" rtl="0" fontAlgn="ctr"/>
                      <a:r>
                        <a:rPr lang="pt-BR" sz="1200" b="0" i="0" u="none" strike="noStrike">
                          <a:solidFill>
                            <a:srgbClr val="000000"/>
                          </a:solidFill>
                          <a:effectLst/>
                          <a:latin typeface="CircularXX" panose="020B0804010101010104" pitchFamily="34" charset="0"/>
                        </a:rPr>
                        <a:t>41 – 50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8,0%</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2526933584"/>
                  </a:ext>
                </a:extLst>
              </a:tr>
              <a:tr h="244836">
                <a:tc>
                  <a:txBody>
                    <a:bodyPr/>
                    <a:lstStyle/>
                    <a:p>
                      <a:pPr algn="ctr" rtl="0" fontAlgn="ctr"/>
                      <a:r>
                        <a:rPr lang="pt-BR" sz="1200" b="0" i="0" u="none" strike="noStrike">
                          <a:solidFill>
                            <a:srgbClr val="000000"/>
                          </a:solidFill>
                          <a:effectLst/>
                          <a:latin typeface="CircularXX" panose="020B0804010101010104" pitchFamily="34" charset="0"/>
                        </a:rPr>
                        <a:t>51 – 54</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5,7%</a:t>
                      </a:r>
                    </a:p>
                  </a:txBody>
                  <a:tcPr marL="7620" marR="7620" marT="7620" marB="0" anchor="b">
                    <a:lnL>
                      <a:noFill/>
                    </a:lnL>
                    <a:lnR>
                      <a:noFill/>
                    </a:lnR>
                    <a:lnT>
                      <a:noFill/>
                    </a:lnT>
                    <a:lnB>
                      <a:noFill/>
                    </a:lnB>
                    <a:noFill/>
                  </a:tcPr>
                </a:tc>
                <a:extLst>
                  <a:ext uri="{0D108BD9-81ED-4DB2-BD59-A6C34878D82A}">
                    <a16:rowId xmlns:a16="http://schemas.microsoft.com/office/drawing/2014/main" val="1699858477"/>
                  </a:ext>
                </a:extLst>
              </a:tr>
              <a:tr h="244836">
                <a:tc>
                  <a:txBody>
                    <a:bodyPr/>
                    <a:lstStyle/>
                    <a:p>
                      <a:pPr algn="ctr" rtl="0" fontAlgn="ctr"/>
                      <a:r>
                        <a:rPr lang="pt-BR" sz="1200" b="0" i="0" u="none" strike="noStrike">
                          <a:solidFill>
                            <a:srgbClr val="000000"/>
                          </a:solidFill>
                          <a:effectLst/>
                          <a:latin typeface="CircularXX" panose="020B0804010101010104" pitchFamily="34" charset="0"/>
                        </a:rPr>
                        <a:t>55 – 60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17,5%</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3594098145"/>
                  </a:ext>
                </a:extLst>
              </a:tr>
              <a:tr h="244836">
                <a:tc>
                  <a:txBody>
                    <a:bodyPr/>
                    <a:lstStyle/>
                    <a:p>
                      <a:pPr algn="ctr" rtl="0" fontAlgn="ctr"/>
                      <a:r>
                        <a:rPr lang="pt-BR" sz="1200" b="0" i="0" u="none" strike="noStrike">
                          <a:solidFill>
                            <a:srgbClr val="000000"/>
                          </a:solidFill>
                          <a:effectLst/>
                          <a:latin typeface="CircularXX" panose="020B0804010101010104" pitchFamily="34" charset="0"/>
                        </a:rPr>
                        <a:t>61 – 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23,8%</a:t>
                      </a:r>
                    </a:p>
                  </a:txBody>
                  <a:tcPr marL="7620" marR="7620" marT="7620" marB="0" anchor="b">
                    <a:lnL>
                      <a:noFill/>
                    </a:lnL>
                    <a:lnR>
                      <a:noFill/>
                    </a:lnR>
                    <a:lnT>
                      <a:noFill/>
                    </a:lnT>
                    <a:lnB>
                      <a:noFill/>
                    </a:lnB>
                    <a:noFill/>
                  </a:tcPr>
                </a:tc>
                <a:extLst>
                  <a:ext uri="{0D108BD9-81ED-4DB2-BD59-A6C34878D82A}">
                    <a16:rowId xmlns:a16="http://schemas.microsoft.com/office/drawing/2014/main" val="3669735218"/>
                  </a:ext>
                </a:extLst>
              </a:tr>
              <a:tr h="244836">
                <a:tc>
                  <a:txBody>
                    <a:bodyPr/>
                    <a:lstStyle/>
                    <a:p>
                      <a:pPr algn="ctr" rtl="0" fontAlgn="ctr"/>
                      <a:r>
                        <a:rPr lang="pt-BR" sz="1200" b="0" i="0" u="none" strike="noStrike" dirty="0">
                          <a:solidFill>
                            <a:srgbClr val="000000"/>
                          </a:solidFill>
                          <a:effectLst/>
                          <a:latin typeface="CircularXX" panose="020B0804010101010104" pitchFamily="34" charset="0"/>
                        </a:rPr>
                        <a:t>66 – 70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dirty="0">
                          <a:solidFill>
                            <a:srgbClr val="000000"/>
                          </a:solidFill>
                          <a:effectLst/>
                          <a:latin typeface="CircularXX" panose="020B0804010101010104" pitchFamily="34" charset="0"/>
                        </a:rPr>
                        <a:t>24,4%</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1302860228"/>
                  </a:ext>
                </a:extLst>
              </a:tr>
              <a:tr h="244836">
                <a:tc>
                  <a:txBody>
                    <a:bodyPr/>
                    <a:lstStyle/>
                    <a:p>
                      <a:pPr algn="ctr" rtl="0" fontAlgn="ctr"/>
                      <a:r>
                        <a:rPr lang="pt-BR" sz="1200" b="0" i="0" u="none" strike="noStrike">
                          <a:solidFill>
                            <a:srgbClr val="000000"/>
                          </a:solidFill>
                          <a:effectLst/>
                          <a:latin typeface="CircularXX" panose="020B0804010101010104" pitchFamily="34" charset="0"/>
                        </a:rPr>
                        <a:t>71 – 72</a:t>
                      </a: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6,3%</a:t>
                      </a:r>
                    </a:p>
                  </a:txBody>
                  <a:tcPr marL="7620" marR="7620" marT="7620" marB="0" anchor="b">
                    <a:lnL>
                      <a:noFill/>
                    </a:lnL>
                    <a:lnR>
                      <a:noFill/>
                    </a:lnR>
                    <a:lnT>
                      <a:noFill/>
                    </a:lnT>
                    <a:lnB>
                      <a:noFill/>
                    </a:lnB>
                    <a:noFill/>
                  </a:tcPr>
                </a:tc>
                <a:extLst>
                  <a:ext uri="{0D108BD9-81ED-4DB2-BD59-A6C34878D82A}">
                    <a16:rowId xmlns:a16="http://schemas.microsoft.com/office/drawing/2014/main" val="869091783"/>
                  </a:ext>
                </a:extLst>
              </a:tr>
              <a:tr h="244836">
                <a:tc>
                  <a:txBody>
                    <a:bodyPr/>
                    <a:lstStyle/>
                    <a:p>
                      <a:pPr algn="ctr" rtl="0" fontAlgn="ctr"/>
                      <a:r>
                        <a:rPr lang="pt-BR" sz="1200" b="0" i="0" u="none" strike="noStrike">
                          <a:solidFill>
                            <a:srgbClr val="000000"/>
                          </a:solidFill>
                          <a:effectLst/>
                          <a:latin typeface="CircularXX" panose="020B0804010101010104" pitchFamily="34" charset="0"/>
                        </a:rPr>
                        <a:t>73 – 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4,4%</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930855583"/>
                  </a:ext>
                </a:extLst>
              </a:tr>
              <a:tr h="244836">
                <a:tc>
                  <a:txBody>
                    <a:bodyPr/>
                    <a:lstStyle/>
                    <a:p>
                      <a:pPr algn="ctr" rtl="0" fontAlgn="ctr"/>
                      <a:r>
                        <a:rPr lang="pt-BR" sz="1200" b="0" i="0" u="none" strike="noStrike">
                          <a:solidFill>
                            <a:srgbClr val="000000"/>
                          </a:solidFill>
                          <a:effectLst/>
                          <a:latin typeface="CircularXX" panose="020B0804010101010104" pitchFamily="34" charset="0"/>
                        </a:rPr>
                        <a:t>&gt;= 75</a:t>
                      </a: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5,8%</a:t>
                      </a:r>
                    </a:p>
                  </a:txBody>
                  <a:tcPr marL="7620" marR="7620" marT="7620" marB="0" anchor="b">
                    <a:lnL>
                      <a:noFill/>
                    </a:lnL>
                    <a:lnR>
                      <a:noFill/>
                    </a:lnR>
                    <a:lnT>
                      <a:noFill/>
                    </a:lnT>
                    <a:lnB>
                      <a:noFill/>
                    </a:lnB>
                    <a:noFill/>
                  </a:tcPr>
                </a:tc>
                <a:extLst>
                  <a:ext uri="{0D108BD9-81ED-4DB2-BD59-A6C34878D82A}">
                    <a16:rowId xmlns:a16="http://schemas.microsoft.com/office/drawing/2014/main" val="1243651282"/>
                  </a:ext>
                </a:extLst>
              </a:tr>
            </a:tbl>
          </a:graphicData>
        </a:graphic>
      </p:graphicFrame>
      <p:graphicFrame>
        <p:nvGraphicFramePr>
          <p:cNvPr id="8" name="Tabela 7">
            <a:extLst>
              <a:ext uri="{FF2B5EF4-FFF2-40B4-BE49-F238E27FC236}">
                <a16:creationId xmlns:a16="http://schemas.microsoft.com/office/drawing/2014/main" id="{A33C258B-3A14-79C0-502D-5FD8B66E287B}"/>
              </a:ext>
            </a:extLst>
          </p:cNvPr>
          <p:cNvGraphicFramePr>
            <a:graphicFrameLocks noGrp="1"/>
          </p:cNvGraphicFramePr>
          <p:nvPr>
            <p:extLst>
              <p:ext uri="{D42A27DB-BD31-4B8C-83A1-F6EECF244321}">
                <p14:modId xmlns:p14="http://schemas.microsoft.com/office/powerpoint/2010/main" val="1856054654"/>
              </p:ext>
            </p:extLst>
          </p:nvPr>
        </p:nvGraphicFramePr>
        <p:xfrm>
          <a:off x="8558531" y="3282175"/>
          <a:ext cx="2997147" cy="2848264"/>
        </p:xfrm>
        <a:graphic>
          <a:graphicData uri="http://schemas.openxmlformats.org/drawingml/2006/table">
            <a:tbl>
              <a:tblPr/>
              <a:tblGrid>
                <a:gridCol w="999049">
                  <a:extLst>
                    <a:ext uri="{9D8B030D-6E8A-4147-A177-3AD203B41FA5}">
                      <a16:colId xmlns:a16="http://schemas.microsoft.com/office/drawing/2014/main" val="885431697"/>
                    </a:ext>
                  </a:extLst>
                </a:gridCol>
                <a:gridCol w="999049">
                  <a:extLst>
                    <a:ext uri="{9D8B030D-6E8A-4147-A177-3AD203B41FA5}">
                      <a16:colId xmlns:a16="http://schemas.microsoft.com/office/drawing/2014/main" val="2743046041"/>
                    </a:ext>
                  </a:extLst>
                </a:gridCol>
                <a:gridCol w="999049">
                  <a:extLst>
                    <a:ext uri="{9D8B030D-6E8A-4147-A177-3AD203B41FA5}">
                      <a16:colId xmlns:a16="http://schemas.microsoft.com/office/drawing/2014/main" val="3409601633"/>
                    </a:ext>
                  </a:extLst>
                </a:gridCol>
              </a:tblGrid>
              <a:tr h="244836">
                <a:tc gridSpan="3">
                  <a:txBody>
                    <a:bodyPr/>
                    <a:lstStyle/>
                    <a:p>
                      <a:pPr algn="ctr" rtl="0" fontAlgn="ctr"/>
                      <a:r>
                        <a:rPr lang="pt-BR" sz="1200" b="1" i="0" u="none" strike="noStrike">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126300064"/>
                  </a:ext>
                </a:extLst>
              </a:tr>
              <a:tr h="399904">
                <a:tc>
                  <a:txBody>
                    <a:bodyPr/>
                    <a:lstStyle/>
                    <a:p>
                      <a:pPr algn="ctr" rtl="0" fontAlgn="ctr"/>
                      <a:r>
                        <a:rPr lang="pt-BR" sz="11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565057324"/>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extLst>
                  <a:ext uri="{0D108BD9-81ED-4DB2-BD59-A6C34878D82A}">
                    <a16:rowId xmlns:a16="http://schemas.microsoft.com/office/drawing/2014/main" val="1713091438"/>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2526933584"/>
                  </a:ext>
                </a:extLst>
              </a:tr>
              <a:tr h="244836">
                <a:tc>
                  <a:txBody>
                    <a:bodyPr/>
                    <a:lstStyle/>
                    <a:p>
                      <a:pPr algn="ctr" rtl="0" fontAlgn="b"/>
                      <a:r>
                        <a:rPr lang="pt-BR" sz="1200" b="0" i="0" u="none" strike="noStrike">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1699858477"/>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594098145"/>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669735218"/>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302860228"/>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869091783"/>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930855583"/>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0,06%</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-0,17%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243651282"/>
                  </a:ext>
                </a:extLst>
              </a:tr>
            </a:tbl>
          </a:graphicData>
        </a:graphic>
      </p:graphicFrame>
    </p:spTree>
    <p:extLst>
      <p:ext uri="{BB962C8B-B14F-4D97-AF65-F5344CB8AC3E}">
        <p14:creationId xmlns:p14="http://schemas.microsoft.com/office/powerpoint/2010/main" val="1870872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1">
          <a:extLst>
            <a:ext uri="{FF2B5EF4-FFF2-40B4-BE49-F238E27FC236}">
              <a16:creationId xmlns:a16="http://schemas.microsoft.com/office/drawing/2014/main" id="{91E5C07E-8ABD-230B-C5BC-7876FD588C4C}"/>
            </a:ext>
          </a:extLst>
        </p:cNvPr>
        <p:cNvGrpSpPr/>
        <p:nvPr/>
      </p:nvGrpSpPr>
      <p:grpSpPr>
        <a:xfrm>
          <a:off x="0" y="0"/>
          <a:ext cx="0" cy="0"/>
          <a:chOff x="0" y="0"/>
          <a:chExt cx="0" cy="0"/>
        </a:xfrm>
      </p:grpSpPr>
      <p:sp>
        <p:nvSpPr>
          <p:cNvPr id="4" name="Google Shape;266;p20">
            <a:extLst>
              <a:ext uri="{FF2B5EF4-FFF2-40B4-BE49-F238E27FC236}">
                <a16:creationId xmlns:a16="http://schemas.microsoft.com/office/drawing/2014/main" id="{B9223D03-C961-0610-9CA1-E4FFF6E635B4}"/>
              </a:ext>
            </a:extLst>
          </p:cNvPr>
          <p:cNvSpPr txBox="1"/>
          <p:nvPr/>
        </p:nvSpPr>
        <p:spPr>
          <a:xfrm>
            <a:off x="425448" y="161670"/>
            <a:ext cx="10254315" cy="707846"/>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r>
              <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rPr>
              <a:t>Analise de perda INSS por tipo de benefício – cenários com margens diferentes</a:t>
            </a:r>
          </a:p>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endPar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sym typeface="Arial"/>
            </a:endParaRPr>
          </a:p>
        </p:txBody>
      </p:sp>
      <p:cxnSp>
        <p:nvCxnSpPr>
          <p:cNvPr id="6" name="Conector reto 5">
            <a:extLst>
              <a:ext uri="{FF2B5EF4-FFF2-40B4-BE49-F238E27FC236}">
                <a16:creationId xmlns:a16="http://schemas.microsoft.com/office/drawing/2014/main" id="{99799B0D-AED7-5C92-C98B-79AD84873A06}"/>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433FE834-7CCE-B86F-5759-C5AF2C26024F}"/>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Espaço Reservado para Número de Slide 1">
            <a:extLst>
              <a:ext uri="{FF2B5EF4-FFF2-40B4-BE49-F238E27FC236}">
                <a16:creationId xmlns:a16="http://schemas.microsoft.com/office/drawing/2014/main" id="{9F6B47B1-A64D-6A7E-8375-0CBA1CA3929C}"/>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11</a:t>
            </a:fld>
            <a:endParaRPr kumimoji="0" lang="en-US" sz="900" b="0" i="0" u="none" strike="noStrike" kern="1200" cap="none" spc="0" normalizeH="0" baseline="0" noProof="0">
              <a:ln>
                <a:noFill/>
              </a:ln>
              <a:solidFill>
                <a:srgbClr val="000000"/>
              </a:solidFill>
              <a:effectLst/>
              <a:uLnTx/>
              <a:uFillTx/>
              <a:latin typeface="Arial"/>
              <a:cs typeface="Arial"/>
              <a:sym typeface="Arial"/>
            </a:endParaRPr>
          </a:p>
        </p:txBody>
      </p:sp>
      <p:sp>
        <p:nvSpPr>
          <p:cNvPr id="11" name="CaixaDeTexto 10">
            <a:extLst>
              <a:ext uri="{FF2B5EF4-FFF2-40B4-BE49-F238E27FC236}">
                <a16:creationId xmlns:a16="http://schemas.microsoft.com/office/drawing/2014/main" id="{2C67BE22-7E0E-178B-5F19-3014532A3A1D}"/>
              </a:ext>
            </a:extLst>
          </p:cNvPr>
          <p:cNvSpPr txBox="1"/>
          <p:nvPr/>
        </p:nvSpPr>
        <p:spPr>
          <a:xfrm>
            <a:off x="425447" y="704321"/>
            <a:ext cx="11057716"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Dentre o público em questão, temos diferentes perfis de risco. A fixação do teto em patamar não razoável poderá prejudicar o atendimento daqueles que apresentam maior risco (idade, público, tipo de operação e etc.), bem como operações de menor valor. Abaixo, uma simulação da margem do produto, considerando um aumento do teto de taxa.</a:t>
            </a:r>
          </a:p>
        </p:txBody>
      </p:sp>
      <p:sp>
        <p:nvSpPr>
          <p:cNvPr id="25" name="Retângulo 24">
            <a:extLst>
              <a:ext uri="{FF2B5EF4-FFF2-40B4-BE49-F238E27FC236}">
                <a16:creationId xmlns:a16="http://schemas.microsoft.com/office/drawing/2014/main" id="{5A7EA74C-DCBD-C165-32E9-9382EE21FB71}"/>
              </a:ext>
            </a:extLst>
          </p:cNvPr>
          <p:cNvSpPr/>
          <p:nvPr/>
        </p:nvSpPr>
        <p:spPr>
          <a:xfrm>
            <a:off x="195043" y="6327948"/>
            <a:ext cx="2920600" cy="25391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t-BR" sz="1050" b="1"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Fonte: </a:t>
            </a:r>
            <a:r>
              <a:rPr kumimoji="0" lang="pt-BR" sz="1050" b="0"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Associados Febraban / ABBC</a:t>
            </a:r>
          </a:p>
        </p:txBody>
      </p:sp>
      <p:pic>
        <p:nvPicPr>
          <p:cNvPr id="26" name="Picture 15">
            <a:extLst>
              <a:ext uri="{FF2B5EF4-FFF2-40B4-BE49-F238E27FC236}">
                <a16:creationId xmlns:a16="http://schemas.microsoft.com/office/drawing/2014/main" id="{1D846A54-14BE-D639-5492-16B084AA8EC4}"/>
              </a:ext>
            </a:extLst>
          </p:cNvPr>
          <p:cNvPicPr>
            <a:picLocks noChangeAspect="1"/>
          </p:cNvPicPr>
          <p:nvPr/>
        </p:nvPicPr>
        <p:blipFill>
          <a:blip r:embed="rId3"/>
          <a:stretch>
            <a:fillRect/>
          </a:stretch>
        </p:blipFill>
        <p:spPr>
          <a:xfrm>
            <a:off x="10940473" y="393391"/>
            <a:ext cx="826078" cy="113312"/>
          </a:xfrm>
          <a:prstGeom prst="rect">
            <a:avLst/>
          </a:prstGeom>
        </p:spPr>
      </p:pic>
      <p:sp>
        <p:nvSpPr>
          <p:cNvPr id="13" name="CaixaDeTexto 4">
            <a:extLst>
              <a:ext uri="{FF2B5EF4-FFF2-40B4-BE49-F238E27FC236}">
                <a16:creationId xmlns:a16="http://schemas.microsoft.com/office/drawing/2014/main" id="{21C34A3E-1F47-4129-1751-042ACD3BF34F}"/>
              </a:ext>
            </a:extLst>
          </p:cNvPr>
          <p:cNvSpPr txBox="1"/>
          <p:nvPr/>
        </p:nvSpPr>
        <p:spPr>
          <a:xfrm>
            <a:off x="8558531" y="1889614"/>
            <a:ext cx="2997147" cy="276999"/>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Cenário 3: teto de taxa a 1,99% a.m.</a:t>
            </a:r>
          </a:p>
        </p:txBody>
      </p:sp>
      <p:sp>
        <p:nvSpPr>
          <p:cNvPr id="14" name="CaixaDeTexto 6">
            <a:extLst>
              <a:ext uri="{FF2B5EF4-FFF2-40B4-BE49-F238E27FC236}">
                <a16:creationId xmlns:a16="http://schemas.microsoft.com/office/drawing/2014/main" id="{5E9D5D2D-D4A4-051D-DE89-83846AB6F665}"/>
              </a:ext>
            </a:extLst>
          </p:cNvPr>
          <p:cNvSpPr txBox="1"/>
          <p:nvPr/>
        </p:nvSpPr>
        <p:spPr>
          <a:xfrm>
            <a:off x="2374497" y="1863759"/>
            <a:ext cx="2964929" cy="276999"/>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Cenário 1: teto de taxa a 1,66% a.m.</a:t>
            </a:r>
          </a:p>
        </p:txBody>
      </p:sp>
      <p:sp>
        <p:nvSpPr>
          <p:cNvPr id="16" name="CaixaDeTexto 7">
            <a:extLst>
              <a:ext uri="{FF2B5EF4-FFF2-40B4-BE49-F238E27FC236}">
                <a16:creationId xmlns:a16="http://schemas.microsoft.com/office/drawing/2014/main" id="{82ADF3AD-7D6D-EA26-DB8D-F4E9EBA019B8}"/>
              </a:ext>
            </a:extLst>
          </p:cNvPr>
          <p:cNvSpPr txBox="1"/>
          <p:nvPr/>
        </p:nvSpPr>
        <p:spPr>
          <a:xfrm>
            <a:off x="5482623" y="1889614"/>
            <a:ext cx="2964930" cy="276999"/>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sng" strike="noStrike" kern="0" cap="none" spc="0" normalizeH="0" baseline="0" noProof="0" dirty="0">
                <a:ln>
                  <a:noFill/>
                </a:ln>
                <a:solidFill>
                  <a:srgbClr val="FF0000"/>
                </a:solidFill>
                <a:effectLst/>
                <a:uLnTx/>
                <a:uFillTx/>
                <a:latin typeface="Lato" panose="020F0502020204030203" pitchFamily="34" charset="0"/>
                <a:ea typeface="Lato" panose="020F0502020204030203" pitchFamily="34" charset="0"/>
                <a:cs typeface="Lato" panose="020F0502020204030203" pitchFamily="34" charset="0"/>
                <a:sym typeface="Arial"/>
              </a:rPr>
              <a:t>Cenário 2: teto de taxa a 1,80% a.m.</a:t>
            </a:r>
          </a:p>
        </p:txBody>
      </p:sp>
      <p:graphicFrame>
        <p:nvGraphicFramePr>
          <p:cNvPr id="2" name="Tabela 1">
            <a:extLst>
              <a:ext uri="{FF2B5EF4-FFF2-40B4-BE49-F238E27FC236}">
                <a16:creationId xmlns:a16="http://schemas.microsoft.com/office/drawing/2014/main" id="{6F999874-1FA1-298D-9599-4A070FB340FA}"/>
              </a:ext>
            </a:extLst>
          </p:cNvPr>
          <p:cNvGraphicFramePr>
            <a:graphicFrameLocks noGrp="1"/>
          </p:cNvGraphicFramePr>
          <p:nvPr/>
        </p:nvGraphicFramePr>
        <p:xfrm>
          <a:off x="2272377" y="2246479"/>
          <a:ext cx="3067049" cy="2881536"/>
        </p:xfrm>
        <a:graphic>
          <a:graphicData uri="http://schemas.openxmlformats.org/drawingml/2006/table">
            <a:tbl>
              <a:tblPr/>
              <a:tblGrid>
                <a:gridCol w="113705">
                  <a:extLst>
                    <a:ext uri="{9D8B030D-6E8A-4147-A177-3AD203B41FA5}">
                      <a16:colId xmlns:a16="http://schemas.microsoft.com/office/drawing/2014/main" val="2421693799"/>
                    </a:ext>
                  </a:extLst>
                </a:gridCol>
                <a:gridCol w="984448">
                  <a:extLst>
                    <a:ext uri="{9D8B030D-6E8A-4147-A177-3AD203B41FA5}">
                      <a16:colId xmlns:a16="http://schemas.microsoft.com/office/drawing/2014/main" val="1200610885"/>
                    </a:ext>
                  </a:extLst>
                </a:gridCol>
                <a:gridCol w="984448">
                  <a:extLst>
                    <a:ext uri="{9D8B030D-6E8A-4147-A177-3AD203B41FA5}">
                      <a16:colId xmlns:a16="http://schemas.microsoft.com/office/drawing/2014/main" val="3530626458"/>
                    </a:ext>
                  </a:extLst>
                </a:gridCol>
                <a:gridCol w="984448">
                  <a:extLst>
                    <a:ext uri="{9D8B030D-6E8A-4147-A177-3AD203B41FA5}">
                      <a16:colId xmlns:a16="http://schemas.microsoft.com/office/drawing/2014/main" val="2347030064"/>
                    </a:ext>
                  </a:extLst>
                </a:gridCol>
              </a:tblGrid>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237269011"/>
                  </a:ext>
                </a:extLst>
              </a:tr>
              <a:tr h="480256">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1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4069126285"/>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-0,27%</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extLst>
                  <a:ext uri="{0D108BD9-81ED-4DB2-BD59-A6C34878D82A}">
                    <a16:rowId xmlns:a16="http://schemas.microsoft.com/office/drawing/2014/main" val="1358386440"/>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-0,27%</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827239457"/>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-0,20%</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265312754"/>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056674710"/>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-0,25%</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129548994"/>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822544111"/>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-0,40%</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869206600"/>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-0,26%</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-0,45%</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-0,46%</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440941319"/>
                  </a:ext>
                </a:extLst>
              </a:tr>
              <a:tr h="240128">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-0,27%</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-0,50%</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69522004"/>
                  </a:ext>
                </a:extLst>
              </a:tr>
            </a:tbl>
          </a:graphicData>
        </a:graphic>
      </p:graphicFrame>
      <p:graphicFrame>
        <p:nvGraphicFramePr>
          <p:cNvPr id="5" name="Tabela 4">
            <a:extLst>
              <a:ext uri="{FF2B5EF4-FFF2-40B4-BE49-F238E27FC236}">
                <a16:creationId xmlns:a16="http://schemas.microsoft.com/office/drawing/2014/main" id="{DA2DD869-3C93-E4EA-B263-B611DEB6C1BD}"/>
              </a:ext>
            </a:extLst>
          </p:cNvPr>
          <p:cNvGraphicFramePr>
            <a:graphicFrameLocks noGrp="1"/>
          </p:cNvGraphicFramePr>
          <p:nvPr/>
        </p:nvGraphicFramePr>
        <p:xfrm>
          <a:off x="5450405" y="2248736"/>
          <a:ext cx="2997147" cy="2834122"/>
        </p:xfrm>
        <a:graphic>
          <a:graphicData uri="http://schemas.openxmlformats.org/drawingml/2006/table">
            <a:tbl>
              <a:tblPr/>
              <a:tblGrid>
                <a:gridCol w="999049">
                  <a:extLst>
                    <a:ext uri="{9D8B030D-6E8A-4147-A177-3AD203B41FA5}">
                      <a16:colId xmlns:a16="http://schemas.microsoft.com/office/drawing/2014/main" val="49639158"/>
                    </a:ext>
                  </a:extLst>
                </a:gridCol>
                <a:gridCol w="999049">
                  <a:extLst>
                    <a:ext uri="{9D8B030D-6E8A-4147-A177-3AD203B41FA5}">
                      <a16:colId xmlns:a16="http://schemas.microsoft.com/office/drawing/2014/main" val="804190756"/>
                    </a:ext>
                  </a:extLst>
                </a:gridCol>
                <a:gridCol w="999049">
                  <a:extLst>
                    <a:ext uri="{9D8B030D-6E8A-4147-A177-3AD203B41FA5}">
                      <a16:colId xmlns:a16="http://schemas.microsoft.com/office/drawing/2014/main" val="2948543841"/>
                    </a:ext>
                  </a:extLst>
                </a:gridCol>
              </a:tblGrid>
              <a:tr h="236177">
                <a:tc gridSpan="3">
                  <a:txBody>
                    <a:bodyPr/>
                    <a:lstStyle/>
                    <a:p>
                      <a:pPr algn="ctr" rtl="0" fontAlgn="ctr"/>
                      <a:r>
                        <a:rPr lang="pt-BR" sz="1200" b="1" i="0" u="none" strike="noStrike">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766540005"/>
                  </a:ext>
                </a:extLst>
              </a:tr>
              <a:tr h="472352">
                <a:tc>
                  <a:txBody>
                    <a:bodyPr/>
                    <a:lstStyle/>
                    <a:p>
                      <a:pPr algn="ctr" rtl="0" fontAlgn="ctr"/>
                      <a:r>
                        <a:rPr lang="pt-BR" sz="11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244820744"/>
                  </a:ext>
                </a:extLst>
              </a:tr>
              <a:tr h="236177">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-0,13%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extLst>
                  <a:ext uri="{0D108BD9-81ED-4DB2-BD59-A6C34878D82A}">
                    <a16:rowId xmlns:a16="http://schemas.microsoft.com/office/drawing/2014/main" val="3409763913"/>
                  </a:ext>
                </a:extLst>
              </a:tr>
              <a:tr h="236177">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719224003"/>
                  </a:ext>
                </a:extLst>
              </a:tr>
              <a:tr h="236177">
                <a:tc>
                  <a:txBody>
                    <a:bodyPr/>
                    <a:lstStyle/>
                    <a:p>
                      <a:pPr algn="ctr" rtl="0" fontAlgn="b"/>
                      <a:r>
                        <a:rPr lang="pt-BR" sz="1200" b="0" i="0" u="none" strike="noStrike">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-0,16%</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601190240"/>
                  </a:ext>
                </a:extLst>
              </a:tr>
              <a:tr h="236177">
                <a:tc>
                  <a:txBody>
                    <a:bodyPr/>
                    <a:lstStyle/>
                    <a:p>
                      <a:pPr algn="ctr" rtl="0" fontAlgn="b"/>
                      <a:r>
                        <a:rPr lang="pt-BR" sz="1200" b="0" i="0" u="none" strike="noStrike">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-0,16%</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-0,09%</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39045942"/>
                  </a:ext>
                </a:extLst>
              </a:tr>
              <a:tr h="236177">
                <a:tc>
                  <a:txBody>
                    <a:bodyPr/>
                    <a:lstStyle/>
                    <a:p>
                      <a:pPr algn="ctr" rtl="0" fontAlgn="b"/>
                      <a:r>
                        <a:rPr lang="pt-BR" sz="1200" b="0" i="0" u="none" strike="noStrike">
                          <a:solidFill>
                            <a:srgbClr val="000000"/>
                          </a:solidFill>
                          <a:effectLst/>
                          <a:latin typeface="CircularXX" panose="020B0804010101010104" pitchFamily="34" charset="0"/>
                        </a:rPr>
                        <a:t>0,01%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-0,19%</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207209833"/>
                  </a:ext>
                </a:extLst>
              </a:tr>
              <a:tr h="236177">
                <a:tc>
                  <a:txBody>
                    <a:bodyPr/>
                    <a:lstStyle/>
                    <a:p>
                      <a:pPr algn="ctr" rtl="0" fontAlgn="b"/>
                      <a:r>
                        <a:rPr lang="pt-BR" sz="1200" b="0" i="0" u="none" strike="noStrike" dirty="0">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-0,27%</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928238895"/>
                  </a:ext>
                </a:extLst>
              </a:tr>
              <a:tr h="236177">
                <a:tc>
                  <a:txBody>
                    <a:bodyPr/>
                    <a:lstStyle/>
                    <a:p>
                      <a:pPr algn="ctr" rtl="0" fontAlgn="b"/>
                      <a:r>
                        <a:rPr lang="pt-BR" sz="1200" b="0" i="0" u="none" strike="noStrike" dirty="0">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-0,29%</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-0,26%</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084708048"/>
                  </a:ext>
                </a:extLst>
              </a:tr>
              <a:tr h="236177">
                <a:tc>
                  <a:txBody>
                    <a:bodyPr/>
                    <a:lstStyle/>
                    <a:p>
                      <a:pPr algn="ctr" rtl="0" fontAlgn="b"/>
                      <a:r>
                        <a:rPr lang="pt-BR" sz="1200" b="0" i="0" u="none" strike="noStrike" dirty="0">
                          <a:solidFill>
                            <a:srgbClr val="000000"/>
                          </a:solidFill>
                          <a:effectLst/>
                          <a:latin typeface="CircularXX" panose="020B0804010101010104" pitchFamily="34" charset="0"/>
                        </a:rPr>
                        <a:t>-0,12%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-0,32%</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121312530"/>
                  </a:ext>
                </a:extLst>
              </a:tr>
              <a:tr h="236177">
                <a:tc>
                  <a:txBody>
                    <a:bodyPr/>
                    <a:lstStyle/>
                    <a:p>
                      <a:pPr algn="ctr" rtl="0" fontAlgn="b"/>
                      <a:r>
                        <a:rPr lang="pt-BR" sz="1200" b="0" i="0" u="none" strike="noStrike" dirty="0">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-0,34%</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-0,36%</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137481151"/>
                  </a:ext>
                </a:extLst>
              </a:tr>
            </a:tbl>
          </a:graphicData>
        </a:graphic>
      </p:graphicFrame>
      <p:graphicFrame>
        <p:nvGraphicFramePr>
          <p:cNvPr id="7" name="Tabela 6">
            <a:extLst>
              <a:ext uri="{FF2B5EF4-FFF2-40B4-BE49-F238E27FC236}">
                <a16:creationId xmlns:a16="http://schemas.microsoft.com/office/drawing/2014/main" id="{B24E83A6-A013-E0C2-5C6F-14D7398962EA}"/>
              </a:ext>
            </a:extLst>
          </p:cNvPr>
          <p:cNvGraphicFramePr>
            <a:graphicFrameLocks noGrp="1"/>
          </p:cNvGraphicFramePr>
          <p:nvPr/>
        </p:nvGraphicFramePr>
        <p:xfrm>
          <a:off x="305868" y="2256044"/>
          <a:ext cx="1986238" cy="2848264"/>
        </p:xfrm>
        <a:graphic>
          <a:graphicData uri="http://schemas.openxmlformats.org/drawingml/2006/table">
            <a:tbl>
              <a:tblPr/>
              <a:tblGrid>
                <a:gridCol w="907619">
                  <a:extLst>
                    <a:ext uri="{9D8B030D-6E8A-4147-A177-3AD203B41FA5}">
                      <a16:colId xmlns:a16="http://schemas.microsoft.com/office/drawing/2014/main" val="1414640355"/>
                    </a:ext>
                  </a:extLst>
                </a:gridCol>
                <a:gridCol w="1078619">
                  <a:extLst>
                    <a:ext uri="{9D8B030D-6E8A-4147-A177-3AD203B41FA5}">
                      <a16:colId xmlns:a16="http://schemas.microsoft.com/office/drawing/2014/main" val="4035986561"/>
                    </a:ext>
                  </a:extLst>
                </a:gridCol>
              </a:tblGrid>
              <a:tr h="644740">
                <a:tc>
                  <a:txBody>
                    <a:bodyPr/>
                    <a:lstStyle/>
                    <a:p>
                      <a:pPr algn="ctr" rtl="0" fontAlgn="ctr"/>
                      <a:r>
                        <a:rPr lang="pt-BR" sz="1200" b="1" i="0" u="none" strike="noStrike">
                          <a:solidFill>
                            <a:srgbClr val="FFFFFF"/>
                          </a:solidFill>
                          <a:effectLst/>
                          <a:latin typeface="CircularXX" panose="020B0804010101010104" pitchFamily="34" charset="0"/>
                        </a:rPr>
                        <a:t>Idade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pt-BR" sz="1200" b="1" i="0" u="none" strike="noStrike" dirty="0">
                          <a:solidFill>
                            <a:srgbClr val="FFFFFF"/>
                          </a:solidFill>
                          <a:effectLst/>
                          <a:latin typeface="CircularXX" panose="020B0804010101010104" pitchFamily="34" charset="0"/>
                        </a:rPr>
                        <a:t>% Produção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4126300064"/>
                  </a:ext>
                </a:extLst>
              </a:tr>
              <a:tr h="244836">
                <a:tc>
                  <a:txBody>
                    <a:bodyPr/>
                    <a:lstStyle/>
                    <a:p>
                      <a:pPr algn="ctr" rtl="0" fontAlgn="ctr"/>
                      <a:r>
                        <a:rPr lang="pt-BR" sz="1200" b="0" i="0" u="none" strike="noStrike">
                          <a:solidFill>
                            <a:srgbClr val="000000"/>
                          </a:solidFill>
                          <a:effectLst/>
                          <a:latin typeface="CircularXX" panose="020B0804010101010104" pitchFamily="34" charset="0"/>
                        </a:rPr>
                        <a:t>até 40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713091438"/>
                  </a:ext>
                </a:extLst>
              </a:tr>
              <a:tr h="244836">
                <a:tc>
                  <a:txBody>
                    <a:bodyPr/>
                    <a:lstStyle/>
                    <a:p>
                      <a:pPr algn="ctr" rtl="0" fontAlgn="ctr"/>
                      <a:r>
                        <a:rPr lang="pt-BR" sz="1200" b="0" i="0" u="none" strike="noStrike">
                          <a:solidFill>
                            <a:srgbClr val="000000"/>
                          </a:solidFill>
                          <a:effectLst/>
                          <a:latin typeface="CircularXX" panose="020B0804010101010104" pitchFamily="34" charset="0"/>
                        </a:rPr>
                        <a:t>41 – 50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8,0%</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2526933584"/>
                  </a:ext>
                </a:extLst>
              </a:tr>
              <a:tr h="244836">
                <a:tc>
                  <a:txBody>
                    <a:bodyPr/>
                    <a:lstStyle/>
                    <a:p>
                      <a:pPr algn="ctr" rtl="0" fontAlgn="ctr"/>
                      <a:r>
                        <a:rPr lang="pt-BR" sz="1200" b="0" i="0" u="none" strike="noStrike">
                          <a:solidFill>
                            <a:srgbClr val="000000"/>
                          </a:solidFill>
                          <a:effectLst/>
                          <a:latin typeface="CircularXX" panose="020B0804010101010104" pitchFamily="34" charset="0"/>
                        </a:rPr>
                        <a:t>51 – 54</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5,7%</a:t>
                      </a:r>
                    </a:p>
                  </a:txBody>
                  <a:tcPr marL="7620" marR="7620" marT="7620" marB="0" anchor="b">
                    <a:lnL>
                      <a:noFill/>
                    </a:lnL>
                    <a:lnR>
                      <a:noFill/>
                    </a:lnR>
                    <a:lnT>
                      <a:noFill/>
                    </a:lnT>
                    <a:lnB>
                      <a:noFill/>
                    </a:lnB>
                    <a:noFill/>
                  </a:tcPr>
                </a:tc>
                <a:extLst>
                  <a:ext uri="{0D108BD9-81ED-4DB2-BD59-A6C34878D82A}">
                    <a16:rowId xmlns:a16="http://schemas.microsoft.com/office/drawing/2014/main" val="1699858477"/>
                  </a:ext>
                </a:extLst>
              </a:tr>
              <a:tr h="244836">
                <a:tc>
                  <a:txBody>
                    <a:bodyPr/>
                    <a:lstStyle/>
                    <a:p>
                      <a:pPr algn="ctr" rtl="0" fontAlgn="ctr"/>
                      <a:r>
                        <a:rPr lang="pt-BR" sz="1200" b="0" i="0" u="none" strike="noStrike">
                          <a:solidFill>
                            <a:srgbClr val="000000"/>
                          </a:solidFill>
                          <a:effectLst/>
                          <a:latin typeface="CircularXX" panose="020B0804010101010104" pitchFamily="34" charset="0"/>
                        </a:rPr>
                        <a:t>55 – 60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17,5%</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3594098145"/>
                  </a:ext>
                </a:extLst>
              </a:tr>
              <a:tr h="244836">
                <a:tc>
                  <a:txBody>
                    <a:bodyPr/>
                    <a:lstStyle/>
                    <a:p>
                      <a:pPr algn="ctr" rtl="0" fontAlgn="ctr"/>
                      <a:r>
                        <a:rPr lang="pt-BR" sz="1200" b="0" i="0" u="none" strike="noStrike">
                          <a:solidFill>
                            <a:srgbClr val="000000"/>
                          </a:solidFill>
                          <a:effectLst/>
                          <a:latin typeface="CircularXX" panose="020B0804010101010104" pitchFamily="34" charset="0"/>
                        </a:rPr>
                        <a:t>61 – 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23,8%</a:t>
                      </a:r>
                    </a:p>
                  </a:txBody>
                  <a:tcPr marL="7620" marR="7620" marT="7620" marB="0" anchor="b">
                    <a:lnL>
                      <a:noFill/>
                    </a:lnL>
                    <a:lnR>
                      <a:noFill/>
                    </a:lnR>
                    <a:lnT>
                      <a:noFill/>
                    </a:lnT>
                    <a:lnB>
                      <a:noFill/>
                    </a:lnB>
                    <a:noFill/>
                  </a:tcPr>
                </a:tc>
                <a:extLst>
                  <a:ext uri="{0D108BD9-81ED-4DB2-BD59-A6C34878D82A}">
                    <a16:rowId xmlns:a16="http://schemas.microsoft.com/office/drawing/2014/main" val="3669735218"/>
                  </a:ext>
                </a:extLst>
              </a:tr>
              <a:tr h="244836">
                <a:tc>
                  <a:txBody>
                    <a:bodyPr/>
                    <a:lstStyle/>
                    <a:p>
                      <a:pPr algn="ctr" rtl="0" fontAlgn="ctr"/>
                      <a:r>
                        <a:rPr lang="pt-BR" sz="1200" b="0" i="0" u="none" strike="noStrike" dirty="0">
                          <a:solidFill>
                            <a:srgbClr val="000000"/>
                          </a:solidFill>
                          <a:effectLst/>
                          <a:latin typeface="CircularXX" panose="020B0804010101010104" pitchFamily="34" charset="0"/>
                        </a:rPr>
                        <a:t>66 – 70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dirty="0">
                          <a:solidFill>
                            <a:srgbClr val="000000"/>
                          </a:solidFill>
                          <a:effectLst/>
                          <a:latin typeface="CircularXX" panose="020B0804010101010104" pitchFamily="34" charset="0"/>
                        </a:rPr>
                        <a:t>24,4%</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1302860228"/>
                  </a:ext>
                </a:extLst>
              </a:tr>
              <a:tr h="244836">
                <a:tc>
                  <a:txBody>
                    <a:bodyPr/>
                    <a:lstStyle/>
                    <a:p>
                      <a:pPr algn="ctr" rtl="0" fontAlgn="ctr"/>
                      <a:r>
                        <a:rPr lang="pt-BR" sz="1200" b="0" i="0" u="none" strike="noStrike">
                          <a:solidFill>
                            <a:srgbClr val="000000"/>
                          </a:solidFill>
                          <a:effectLst/>
                          <a:latin typeface="CircularXX" panose="020B0804010101010104" pitchFamily="34" charset="0"/>
                        </a:rPr>
                        <a:t>71 – 72</a:t>
                      </a: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6,3%</a:t>
                      </a:r>
                    </a:p>
                  </a:txBody>
                  <a:tcPr marL="7620" marR="7620" marT="7620" marB="0" anchor="b">
                    <a:lnL>
                      <a:noFill/>
                    </a:lnL>
                    <a:lnR>
                      <a:noFill/>
                    </a:lnR>
                    <a:lnT>
                      <a:noFill/>
                    </a:lnT>
                    <a:lnB>
                      <a:noFill/>
                    </a:lnB>
                    <a:noFill/>
                  </a:tcPr>
                </a:tc>
                <a:extLst>
                  <a:ext uri="{0D108BD9-81ED-4DB2-BD59-A6C34878D82A}">
                    <a16:rowId xmlns:a16="http://schemas.microsoft.com/office/drawing/2014/main" val="869091783"/>
                  </a:ext>
                </a:extLst>
              </a:tr>
              <a:tr h="244836">
                <a:tc>
                  <a:txBody>
                    <a:bodyPr/>
                    <a:lstStyle/>
                    <a:p>
                      <a:pPr algn="ctr" rtl="0" fontAlgn="ctr"/>
                      <a:r>
                        <a:rPr lang="pt-BR" sz="1200" b="0" i="0" u="none" strike="noStrike">
                          <a:solidFill>
                            <a:srgbClr val="000000"/>
                          </a:solidFill>
                          <a:effectLst/>
                          <a:latin typeface="CircularXX" panose="020B0804010101010104" pitchFamily="34" charset="0"/>
                        </a:rPr>
                        <a:t>73 – 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4,4%</a:t>
                      </a:r>
                    </a:p>
                  </a:txBody>
                  <a:tcPr marL="7620" marR="7620" marT="7620" marB="0" anchor="b">
                    <a:lnL>
                      <a:noFill/>
                    </a:lnL>
                    <a:lnR>
                      <a:noFill/>
                    </a:lnR>
                    <a:lnT>
                      <a:noFill/>
                    </a:lnT>
                    <a:lnB>
                      <a:noFill/>
                    </a:lnB>
                    <a:solidFill>
                      <a:srgbClr val="F2F2F2"/>
                    </a:solidFill>
                  </a:tcPr>
                </a:tc>
                <a:extLst>
                  <a:ext uri="{0D108BD9-81ED-4DB2-BD59-A6C34878D82A}">
                    <a16:rowId xmlns:a16="http://schemas.microsoft.com/office/drawing/2014/main" val="930855583"/>
                  </a:ext>
                </a:extLst>
              </a:tr>
              <a:tr h="244836">
                <a:tc>
                  <a:txBody>
                    <a:bodyPr/>
                    <a:lstStyle/>
                    <a:p>
                      <a:pPr algn="ctr" rtl="0" fontAlgn="ctr"/>
                      <a:r>
                        <a:rPr lang="pt-BR" sz="1200" b="0" i="0" u="none" strike="noStrike">
                          <a:solidFill>
                            <a:srgbClr val="000000"/>
                          </a:solidFill>
                          <a:effectLst/>
                          <a:latin typeface="CircularXX" panose="020B0804010101010104" pitchFamily="34" charset="0"/>
                        </a:rPr>
                        <a:t>&gt;= 75</a:t>
                      </a: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5,8%</a:t>
                      </a:r>
                    </a:p>
                  </a:txBody>
                  <a:tcPr marL="7620" marR="7620" marT="7620" marB="0" anchor="b">
                    <a:lnL>
                      <a:noFill/>
                    </a:lnL>
                    <a:lnR>
                      <a:noFill/>
                    </a:lnR>
                    <a:lnT>
                      <a:noFill/>
                    </a:lnT>
                    <a:lnB>
                      <a:noFill/>
                    </a:lnB>
                    <a:noFill/>
                  </a:tcPr>
                </a:tc>
                <a:extLst>
                  <a:ext uri="{0D108BD9-81ED-4DB2-BD59-A6C34878D82A}">
                    <a16:rowId xmlns:a16="http://schemas.microsoft.com/office/drawing/2014/main" val="1243651282"/>
                  </a:ext>
                </a:extLst>
              </a:tr>
            </a:tbl>
          </a:graphicData>
        </a:graphic>
      </p:graphicFrame>
      <p:graphicFrame>
        <p:nvGraphicFramePr>
          <p:cNvPr id="8" name="Tabela 7">
            <a:extLst>
              <a:ext uri="{FF2B5EF4-FFF2-40B4-BE49-F238E27FC236}">
                <a16:creationId xmlns:a16="http://schemas.microsoft.com/office/drawing/2014/main" id="{FA2DD3BD-B945-54A8-B7DB-11119527D9C5}"/>
              </a:ext>
            </a:extLst>
          </p:cNvPr>
          <p:cNvGraphicFramePr>
            <a:graphicFrameLocks noGrp="1"/>
          </p:cNvGraphicFramePr>
          <p:nvPr/>
        </p:nvGraphicFramePr>
        <p:xfrm>
          <a:off x="8558531" y="2246479"/>
          <a:ext cx="2997147" cy="2848264"/>
        </p:xfrm>
        <a:graphic>
          <a:graphicData uri="http://schemas.openxmlformats.org/drawingml/2006/table">
            <a:tbl>
              <a:tblPr/>
              <a:tblGrid>
                <a:gridCol w="999049">
                  <a:extLst>
                    <a:ext uri="{9D8B030D-6E8A-4147-A177-3AD203B41FA5}">
                      <a16:colId xmlns:a16="http://schemas.microsoft.com/office/drawing/2014/main" val="885431697"/>
                    </a:ext>
                  </a:extLst>
                </a:gridCol>
                <a:gridCol w="999049">
                  <a:extLst>
                    <a:ext uri="{9D8B030D-6E8A-4147-A177-3AD203B41FA5}">
                      <a16:colId xmlns:a16="http://schemas.microsoft.com/office/drawing/2014/main" val="2743046041"/>
                    </a:ext>
                  </a:extLst>
                </a:gridCol>
                <a:gridCol w="999049">
                  <a:extLst>
                    <a:ext uri="{9D8B030D-6E8A-4147-A177-3AD203B41FA5}">
                      <a16:colId xmlns:a16="http://schemas.microsoft.com/office/drawing/2014/main" val="3409601633"/>
                    </a:ext>
                  </a:extLst>
                </a:gridCol>
              </a:tblGrid>
              <a:tr h="244836">
                <a:tc gridSpan="3">
                  <a:txBody>
                    <a:bodyPr/>
                    <a:lstStyle/>
                    <a:p>
                      <a:pPr algn="ctr" rtl="0" fontAlgn="ctr"/>
                      <a:r>
                        <a:rPr lang="pt-BR" sz="1200" b="1" i="0" u="none" strike="noStrike">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126300064"/>
                  </a:ext>
                </a:extLst>
              </a:tr>
              <a:tr h="399904">
                <a:tc>
                  <a:txBody>
                    <a:bodyPr/>
                    <a:lstStyle/>
                    <a:p>
                      <a:pPr algn="ctr" rtl="0" fontAlgn="ctr"/>
                      <a:r>
                        <a:rPr lang="pt-BR" sz="11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565057324"/>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extLst>
                  <a:ext uri="{0D108BD9-81ED-4DB2-BD59-A6C34878D82A}">
                    <a16:rowId xmlns:a16="http://schemas.microsoft.com/office/drawing/2014/main" val="1713091438"/>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2526933584"/>
                  </a:ext>
                </a:extLst>
              </a:tr>
              <a:tr h="244836">
                <a:tc>
                  <a:txBody>
                    <a:bodyPr/>
                    <a:lstStyle/>
                    <a:p>
                      <a:pPr algn="ctr" rtl="0" fontAlgn="b"/>
                      <a:r>
                        <a:rPr lang="pt-BR" sz="1200" b="0" i="0" u="none" strike="noStrike">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1699858477"/>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594098145"/>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0,20%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0,00%</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chemeClr val="bg2">
                        <a:lumMod val="40000"/>
                        <a:lumOff val="60000"/>
                      </a:schemeClr>
                    </a:solidFill>
                  </a:tcPr>
                </a:tc>
                <a:extLst>
                  <a:ext uri="{0D108BD9-81ED-4DB2-BD59-A6C34878D82A}">
                    <a16:rowId xmlns:a16="http://schemas.microsoft.com/office/drawing/2014/main" val="3669735218"/>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302860228"/>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869091783"/>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930855583"/>
                  </a:ext>
                </a:extLst>
              </a:tr>
              <a:tr h="244836">
                <a:tc>
                  <a:txBody>
                    <a:bodyPr/>
                    <a:lstStyle/>
                    <a:p>
                      <a:pPr algn="ctr" rtl="0" fontAlgn="b"/>
                      <a:r>
                        <a:rPr lang="pt-BR" sz="1200" b="0" i="0" u="none" strike="noStrike" dirty="0">
                          <a:solidFill>
                            <a:srgbClr val="000000"/>
                          </a:solidFill>
                          <a:effectLst/>
                          <a:latin typeface="CircularXX" panose="020B0804010101010104" pitchFamily="34" charset="0"/>
                        </a:rPr>
                        <a:t>0,06%</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-0,17%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243651282"/>
                  </a:ext>
                </a:extLst>
              </a:tr>
            </a:tbl>
          </a:graphicData>
        </a:graphic>
      </p:graphicFrame>
    </p:spTree>
    <p:extLst>
      <p:ext uri="{BB962C8B-B14F-4D97-AF65-F5344CB8AC3E}">
        <p14:creationId xmlns:p14="http://schemas.microsoft.com/office/powerpoint/2010/main" val="1596803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CaixaDeTexto 10">
            <a:extLst>
              <a:ext uri="{FF2B5EF4-FFF2-40B4-BE49-F238E27FC236}">
                <a16:creationId xmlns:a16="http://schemas.microsoft.com/office/drawing/2014/main" id="{D0D7C8EB-AD11-30FC-0531-01F7D0329F1A}"/>
              </a:ext>
            </a:extLst>
          </p:cNvPr>
          <p:cNvSpPr txBox="1"/>
          <p:nvPr/>
        </p:nvSpPr>
        <p:spPr>
          <a:xfrm>
            <a:off x="375262" y="372541"/>
            <a:ext cx="1014033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000" b="1" i="0" u="none" strike="noStrike" kern="1200" cap="none" spc="0" normalizeH="0" baseline="0" noProof="0" dirty="0">
                <a:ln>
                  <a:noFill/>
                </a:ln>
                <a:solidFill>
                  <a:srgbClr val="E7E6E6">
                    <a:lumMod val="25000"/>
                  </a:srgbClr>
                </a:solidFill>
                <a:effectLst/>
                <a:uLnTx/>
                <a:uFillTx/>
                <a:latin typeface="Lato Bold" panose="020F0502020204030203" pitchFamily="34" charset="0"/>
                <a:ea typeface="Lato Bold" panose="020F0502020204030203" pitchFamily="34" charset="0"/>
                <a:cs typeface="Lato Bold" panose="020F0502020204030203" pitchFamily="34" charset="0"/>
              </a:rPr>
              <a:t>Proposta de alteração do teto</a:t>
            </a:r>
          </a:p>
        </p:txBody>
      </p:sp>
      <p:cxnSp>
        <p:nvCxnSpPr>
          <p:cNvPr id="12" name="Conector reto 6">
            <a:extLst>
              <a:ext uri="{FF2B5EF4-FFF2-40B4-BE49-F238E27FC236}">
                <a16:creationId xmlns:a16="http://schemas.microsoft.com/office/drawing/2014/main" id="{0C594D84-BE47-2B6D-1C36-72DDB26AB03C}"/>
              </a:ext>
            </a:extLst>
          </p:cNvPr>
          <p:cNvCxnSpPr>
            <a:cxnSpLocks/>
          </p:cNvCxnSpPr>
          <p:nvPr/>
        </p:nvCxnSpPr>
        <p:spPr>
          <a:xfrm>
            <a:off x="466852" y="809154"/>
            <a:ext cx="10151385" cy="0"/>
          </a:xfrm>
          <a:prstGeom prst="line">
            <a:avLst/>
          </a:prstGeom>
          <a:ln>
            <a:solidFill>
              <a:schemeClr val="accent5">
                <a:lumMod val="50000"/>
              </a:schemeClr>
            </a:solidFill>
          </a:ln>
        </p:spPr>
        <p:style>
          <a:lnRef idx="1">
            <a:schemeClr val="accent4"/>
          </a:lnRef>
          <a:fillRef idx="0">
            <a:schemeClr val="accent4"/>
          </a:fillRef>
          <a:effectRef idx="0">
            <a:schemeClr val="accent4"/>
          </a:effectRef>
          <a:fontRef idx="minor">
            <a:schemeClr val="tx1"/>
          </a:fontRef>
        </p:style>
      </p:cxnSp>
      <p:sp>
        <p:nvSpPr>
          <p:cNvPr id="9" name="Retângulo 8">
            <a:extLst>
              <a:ext uri="{FF2B5EF4-FFF2-40B4-BE49-F238E27FC236}">
                <a16:creationId xmlns:a16="http://schemas.microsoft.com/office/drawing/2014/main" id="{F7D7EF4C-C555-7E3F-BD7E-563621727DA0}"/>
              </a:ext>
            </a:extLst>
          </p:cNvPr>
          <p:cNvSpPr/>
          <p:nvPr/>
        </p:nvSpPr>
        <p:spPr>
          <a:xfrm>
            <a:off x="372442" y="832880"/>
            <a:ext cx="11534423"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8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Metodologia para fixação do teto tendo como base na </a:t>
            </a:r>
            <a:r>
              <a:rPr kumimoji="0" lang="pt-BR" sz="1800" b="0" i="0" u="none" strike="noStrike" kern="1200" cap="none" spc="0" normalizeH="0" baseline="0" noProof="0" dirty="0">
                <a:ln>
                  <a:noFill/>
                </a:ln>
                <a:solidFill>
                  <a:srgbClr val="000000"/>
                </a:solidFill>
                <a:effectLst/>
                <a:highlight>
                  <a:srgbClr val="FFFF00"/>
                </a:highlight>
                <a:uLnTx/>
                <a:uFillTx/>
                <a:latin typeface="Trebuchet MS" panose="020B0603020202020204" pitchFamily="34" charset="0"/>
                <a:ea typeface="+mn-ea"/>
                <a:cs typeface="+mn-cs"/>
              </a:rPr>
              <a:t>recomposição de 85% do spread:</a:t>
            </a:r>
            <a:endParaRPr kumimoji="0" lang="pt-BR" sz="17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p:txBody>
      </p:sp>
      <p:sp>
        <p:nvSpPr>
          <p:cNvPr id="20" name="CaixaDeTexto 19">
            <a:extLst>
              <a:ext uri="{FF2B5EF4-FFF2-40B4-BE49-F238E27FC236}">
                <a16:creationId xmlns:a16="http://schemas.microsoft.com/office/drawing/2014/main" id="{6F44F70E-8E27-A5F2-377B-1272C20B72DD}"/>
              </a:ext>
            </a:extLst>
          </p:cNvPr>
          <p:cNvSpPr txBox="1"/>
          <p:nvPr/>
        </p:nvSpPr>
        <p:spPr>
          <a:xfrm>
            <a:off x="485801" y="3945025"/>
            <a:ext cx="11286119"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1" i="0" u="sng"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Considerando: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0"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O atual cenário econômico.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0"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Forte alta do DI de 2 anos.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0"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Risco de redução da oferta de crédito caso o teto não seja revisto.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1600" b="0"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Propomos recomposição de 85% do spread: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1" i="0" u="sng"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Empréstimo Consignado</a:t>
            </a:r>
            <a:r>
              <a:rPr kumimoji="0" lang="pt-BR" sz="1600" b="1"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 de 1,66% para 2,02% a.m.</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1" i="0" u="sng"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Cartão Consignado</a:t>
            </a:r>
            <a:r>
              <a:rPr kumimoji="0" lang="pt-BR" sz="1600" b="1"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 de 2,46% para 2,99% a.m. (teto do empréstimo x 1,48).</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600" b="1"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Para ajustes futuros, propomos a aplicação da média da curva futura de juros de 2 anos (custo captação).</a:t>
            </a:r>
          </a:p>
        </p:txBody>
      </p:sp>
      <p:graphicFrame>
        <p:nvGraphicFramePr>
          <p:cNvPr id="27" name="Tabela 26">
            <a:extLst>
              <a:ext uri="{FF2B5EF4-FFF2-40B4-BE49-F238E27FC236}">
                <a16:creationId xmlns:a16="http://schemas.microsoft.com/office/drawing/2014/main" id="{F6726048-1971-D4A1-A33D-0B83490A8D81}"/>
              </a:ext>
            </a:extLst>
          </p:cNvPr>
          <p:cNvGraphicFramePr>
            <a:graphicFrameLocks noGrp="1"/>
          </p:cNvGraphicFramePr>
          <p:nvPr/>
        </p:nvGraphicFramePr>
        <p:xfrm>
          <a:off x="470188" y="1560453"/>
          <a:ext cx="3767207" cy="1393171"/>
        </p:xfrm>
        <a:graphic>
          <a:graphicData uri="http://schemas.openxmlformats.org/drawingml/2006/table">
            <a:tbl>
              <a:tblPr/>
              <a:tblGrid>
                <a:gridCol w="1248907">
                  <a:extLst>
                    <a:ext uri="{9D8B030D-6E8A-4147-A177-3AD203B41FA5}">
                      <a16:colId xmlns:a16="http://schemas.microsoft.com/office/drawing/2014/main" val="4271857016"/>
                    </a:ext>
                  </a:extLst>
                </a:gridCol>
                <a:gridCol w="189830">
                  <a:extLst>
                    <a:ext uri="{9D8B030D-6E8A-4147-A177-3AD203B41FA5}">
                      <a16:colId xmlns:a16="http://schemas.microsoft.com/office/drawing/2014/main" val="612540391"/>
                    </a:ext>
                  </a:extLst>
                </a:gridCol>
                <a:gridCol w="2328470">
                  <a:extLst>
                    <a:ext uri="{9D8B030D-6E8A-4147-A177-3AD203B41FA5}">
                      <a16:colId xmlns:a16="http://schemas.microsoft.com/office/drawing/2014/main" val="4211199730"/>
                    </a:ext>
                  </a:extLst>
                </a:gridCol>
              </a:tblGrid>
              <a:tr h="313171">
                <a:tc>
                  <a:txBody>
                    <a:bodyPr/>
                    <a:lstStyle/>
                    <a:p>
                      <a:pPr algn="l" rtl="0" fontAlgn="b"/>
                      <a:endParaRPr lang="pt-BR" sz="16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algn="l" rtl="0" fontAlgn="b"/>
                      <a:endParaRPr lang="pt-BR" sz="1600" b="1" i="0" u="none" strike="noStrike">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ctr" rtl="0" fontAlgn="ctr"/>
                      <a:r>
                        <a:rPr lang="pt-BR" sz="1200" b="1" i="0" u="none" strike="noStrike" dirty="0">
                          <a:solidFill>
                            <a:srgbClr val="000000"/>
                          </a:solidFill>
                          <a:effectLst/>
                          <a:latin typeface="Montserrat" panose="00000500000000000000" pitchFamily="2" charset="0"/>
                        </a:rPr>
                        <a:t>29/03/2023</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a:noFill/>
                    </a:lnB>
                    <a:solidFill>
                      <a:schemeClr val="accent3">
                        <a:lumMod val="20000"/>
                        <a:lumOff val="80000"/>
                      </a:schemeClr>
                    </a:solidFill>
                  </a:tcPr>
                </a:tc>
                <a:extLst>
                  <a:ext uri="{0D108BD9-81ED-4DB2-BD59-A6C34878D82A}">
                    <a16:rowId xmlns:a16="http://schemas.microsoft.com/office/drawing/2014/main" val="22612798"/>
                  </a:ext>
                </a:extLst>
              </a:tr>
              <a:tr h="360000">
                <a:tc>
                  <a:txBody>
                    <a:bodyPr/>
                    <a:lstStyle/>
                    <a:p>
                      <a:pPr lvl="0" algn="r" rtl="0" fontAlgn="ctr"/>
                      <a:r>
                        <a:rPr lang="pt-BR" sz="1400" b="1" i="0" u="none" strike="noStrike" dirty="0">
                          <a:solidFill>
                            <a:srgbClr val="000000"/>
                          </a:solidFill>
                          <a:effectLst/>
                          <a:latin typeface="Montserrat" panose="00000500000000000000" pitchFamily="2" charset="0"/>
                        </a:rPr>
                        <a:t> Teto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lvl="0" algn="r" rtl="0" fontAlgn="ctr"/>
                      <a:endParaRPr lang="pt-BR" sz="16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l" rtl="0" fontAlgn="ctr"/>
                      <a:r>
                        <a:rPr lang="pt-BR" sz="1400" b="0" i="0" u="none" strike="noStrike" dirty="0">
                          <a:solidFill>
                            <a:srgbClr val="000000"/>
                          </a:solidFill>
                          <a:effectLst/>
                          <a:latin typeface="Montserrat" panose="00000500000000000000" pitchFamily="2" charset="0"/>
                        </a:rPr>
                        <a:t>      1,97% a.m.</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extLst>
                  <a:ext uri="{0D108BD9-81ED-4DB2-BD59-A6C34878D82A}">
                    <a16:rowId xmlns:a16="http://schemas.microsoft.com/office/drawing/2014/main" val="743418133"/>
                  </a:ext>
                </a:extLst>
              </a:tr>
              <a:tr h="360000">
                <a:tc>
                  <a:txBody>
                    <a:bodyPr/>
                    <a:lstStyle/>
                    <a:p>
                      <a:pPr lvl="0" algn="r" rtl="0" fontAlgn="b"/>
                      <a:r>
                        <a:rPr lang="pt-BR" sz="1400" b="1" i="0" u="none" strike="noStrike" dirty="0">
                          <a:solidFill>
                            <a:srgbClr val="000000"/>
                          </a:solidFill>
                          <a:effectLst/>
                          <a:latin typeface="Montserrat" panose="00000500000000000000" pitchFamily="2" charset="0"/>
                        </a:rPr>
                        <a:t>DI 2 anos </a:t>
                      </a:r>
                      <a:r>
                        <a:rPr lang="pt-BR" sz="800" b="1" i="0" u="none" strike="noStrike" dirty="0">
                          <a:solidFill>
                            <a:srgbClr val="000000"/>
                          </a:solidFill>
                          <a:effectLst/>
                          <a:latin typeface="Montserrat" panose="00000500000000000000" pitchFamily="2" charset="0"/>
                        </a:rPr>
                        <a:t>(média mensal Mar/23)</a:t>
                      </a:r>
                      <a:endParaRPr lang="pt-BR" sz="14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lvl="0" algn="r" rtl="0" fontAlgn="b"/>
                      <a:endParaRPr lang="pt-BR" sz="16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l" rtl="0" fontAlgn="b"/>
                      <a:r>
                        <a:rPr lang="en-US" sz="1400" b="0" i="0" u="none" strike="noStrike" dirty="0">
                          <a:solidFill>
                            <a:srgbClr val="000000"/>
                          </a:solidFill>
                          <a:effectLst/>
                          <a:latin typeface="Montserrat" panose="00000500000000000000" pitchFamily="2" charset="0"/>
                        </a:rPr>
                        <a:t>  - 0,97% a.m. (12,24% </a:t>
                      </a:r>
                      <a:r>
                        <a:rPr lang="en-US" sz="1400" b="0" i="0" u="none" strike="noStrike" dirty="0" err="1">
                          <a:solidFill>
                            <a:srgbClr val="000000"/>
                          </a:solidFill>
                          <a:effectLst/>
                          <a:latin typeface="Montserrat" panose="00000500000000000000" pitchFamily="2" charset="0"/>
                        </a:rPr>
                        <a:t>a.a.</a:t>
                      </a:r>
                      <a:r>
                        <a:rPr lang="en-US" sz="1400" b="0" i="0" u="none" strike="noStrike" dirty="0">
                          <a:solidFill>
                            <a:srgbClr val="000000"/>
                          </a:solidFill>
                          <a:effectLst/>
                          <a:latin typeface="Montserrat" panose="00000500000000000000" pitchFamily="2" charset="0"/>
                        </a:rPr>
                        <a:t>)</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0995378"/>
                  </a:ext>
                </a:extLst>
              </a:tr>
              <a:tr h="360000">
                <a:tc>
                  <a:txBody>
                    <a:bodyPr/>
                    <a:lstStyle/>
                    <a:p>
                      <a:pPr lvl="0" algn="r" rtl="0" fontAlgn="b"/>
                      <a:r>
                        <a:rPr lang="pt-BR" sz="1400" b="1" i="0" u="none" strike="noStrike" dirty="0">
                          <a:solidFill>
                            <a:srgbClr val="000000"/>
                          </a:solidFill>
                          <a:effectLst/>
                          <a:latin typeface="Montserrat" panose="00000500000000000000" pitchFamily="2" charset="0"/>
                        </a:rPr>
                        <a:t>Spread</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lvl="0" algn="r" rtl="0" fontAlgn="b"/>
                      <a:endParaRPr lang="pt-BR" sz="16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l" rtl="0" fontAlgn="b"/>
                      <a:r>
                        <a:rPr lang="pt-BR" sz="1400" b="0" i="0" u="none" strike="noStrike" dirty="0">
                          <a:solidFill>
                            <a:srgbClr val="000000"/>
                          </a:solidFill>
                          <a:effectLst/>
                          <a:latin typeface="Montserrat" panose="00000500000000000000" pitchFamily="2" charset="0"/>
                        </a:rPr>
                        <a:t>     1,00% a.m.</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585286696"/>
                  </a:ext>
                </a:extLst>
              </a:tr>
            </a:tbl>
          </a:graphicData>
        </a:graphic>
      </p:graphicFrame>
      <p:cxnSp>
        <p:nvCxnSpPr>
          <p:cNvPr id="28" name="Conector reto 27">
            <a:extLst>
              <a:ext uri="{FF2B5EF4-FFF2-40B4-BE49-F238E27FC236}">
                <a16:creationId xmlns:a16="http://schemas.microsoft.com/office/drawing/2014/main" id="{7B4DF40A-CF65-9837-3E4E-BEFFA176E3F9}"/>
              </a:ext>
            </a:extLst>
          </p:cNvPr>
          <p:cNvCxnSpPr>
            <a:cxnSpLocks/>
          </p:cNvCxnSpPr>
          <p:nvPr/>
        </p:nvCxnSpPr>
        <p:spPr>
          <a:xfrm>
            <a:off x="2015640" y="2602820"/>
            <a:ext cx="958105"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to 29">
            <a:extLst>
              <a:ext uri="{FF2B5EF4-FFF2-40B4-BE49-F238E27FC236}">
                <a16:creationId xmlns:a16="http://schemas.microsoft.com/office/drawing/2014/main" id="{A172BB2E-6484-04B8-3F39-07763DCC49D6}"/>
              </a:ext>
            </a:extLst>
          </p:cNvPr>
          <p:cNvCxnSpPr>
            <a:cxnSpLocks/>
          </p:cNvCxnSpPr>
          <p:nvPr/>
        </p:nvCxnSpPr>
        <p:spPr>
          <a:xfrm>
            <a:off x="7040619" y="2495052"/>
            <a:ext cx="955976"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3" name="Picture 15">
            <a:extLst>
              <a:ext uri="{FF2B5EF4-FFF2-40B4-BE49-F238E27FC236}">
                <a16:creationId xmlns:a16="http://schemas.microsoft.com/office/drawing/2014/main" id="{E7BC8328-3652-93B7-5FBE-39FA45663432}"/>
              </a:ext>
            </a:extLst>
          </p:cNvPr>
          <p:cNvPicPr>
            <a:picLocks noChangeAspect="1"/>
          </p:cNvPicPr>
          <p:nvPr/>
        </p:nvPicPr>
        <p:blipFill>
          <a:blip r:embed="rId3"/>
          <a:stretch>
            <a:fillRect/>
          </a:stretch>
        </p:blipFill>
        <p:spPr>
          <a:xfrm>
            <a:off x="10940473" y="393391"/>
            <a:ext cx="826078" cy="113312"/>
          </a:xfrm>
          <a:prstGeom prst="rect">
            <a:avLst/>
          </a:prstGeom>
        </p:spPr>
      </p:pic>
      <p:graphicFrame>
        <p:nvGraphicFramePr>
          <p:cNvPr id="2" name="Tabela 1">
            <a:extLst>
              <a:ext uri="{FF2B5EF4-FFF2-40B4-BE49-F238E27FC236}">
                <a16:creationId xmlns:a16="http://schemas.microsoft.com/office/drawing/2014/main" id="{0BCC27B3-C84D-20A7-CCEA-82E265B3C2D0}"/>
              </a:ext>
            </a:extLst>
          </p:cNvPr>
          <p:cNvGraphicFramePr>
            <a:graphicFrameLocks noGrp="1"/>
          </p:cNvGraphicFramePr>
          <p:nvPr>
            <p:extLst>
              <p:ext uri="{D42A27DB-BD31-4B8C-83A1-F6EECF244321}">
                <p14:modId xmlns:p14="http://schemas.microsoft.com/office/powerpoint/2010/main" val="2638849174"/>
              </p:ext>
            </p:extLst>
          </p:nvPr>
        </p:nvGraphicFramePr>
        <p:xfrm>
          <a:off x="5164495" y="1427285"/>
          <a:ext cx="4057649" cy="1459918"/>
        </p:xfrm>
        <a:graphic>
          <a:graphicData uri="http://schemas.openxmlformats.org/drawingml/2006/table">
            <a:tbl>
              <a:tblPr/>
              <a:tblGrid>
                <a:gridCol w="1345195">
                  <a:extLst>
                    <a:ext uri="{9D8B030D-6E8A-4147-A177-3AD203B41FA5}">
                      <a16:colId xmlns:a16="http://schemas.microsoft.com/office/drawing/2014/main" val="4271857016"/>
                    </a:ext>
                  </a:extLst>
                </a:gridCol>
                <a:gridCol w="426455">
                  <a:extLst>
                    <a:ext uri="{9D8B030D-6E8A-4147-A177-3AD203B41FA5}">
                      <a16:colId xmlns:a16="http://schemas.microsoft.com/office/drawing/2014/main" val="612540391"/>
                    </a:ext>
                  </a:extLst>
                </a:gridCol>
                <a:gridCol w="2285999">
                  <a:extLst>
                    <a:ext uri="{9D8B030D-6E8A-4147-A177-3AD203B41FA5}">
                      <a16:colId xmlns:a16="http://schemas.microsoft.com/office/drawing/2014/main" val="4211199730"/>
                    </a:ext>
                  </a:extLst>
                </a:gridCol>
              </a:tblGrid>
              <a:tr h="301630">
                <a:tc>
                  <a:txBody>
                    <a:bodyPr/>
                    <a:lstStyle/>
                    <a:p>
                      <a:pPr algn="l" rtl="0" fontAlgn="b"/>
                      <a:endParaRPr lang="pt-BR" sz="16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algn="l" rtl="0" fontAlgn="b"/>
                      <a:endParaRPr lang="pt-BR" sz="1600" b="1" i="0" u="none" strike="noStrike">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ctr" rtl="0" fontAlgn="ctr"/>
                      <a:r>
                        <a:rPr lang="pt-BR" sz="1200" b="1" i="0" u="none" strike="noStrike" dirty="0">
                          <a:solidFill>
                            <a:srgbClr val="000000"/>
                          </a:solidFill>
                          <a:effectLst/>
                          <a:latin typeface="Montserrat" panose="00000500000000000000" pitchFamily="2" charset="0"/>
                        </a:rPr>
                        <a:t>31/12/2024</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a:noFill/>
                    </a:lnB>
                    <a:solidFill>
                      <a:schemeClr val="accent3">
                        <a:lumMod val="20000"/>
                        <a:lumOff val="80000"/>
                      </a:schemeClr>
                    </a:solidFill>
                  </a:tcPr>
                </a:tc>
                <a:extLst>
                  <a:ext uri="{0D108BD9-81ED-4DB2-BD59-A6C34878D82A}">
                    <a16:rowId xmlns:a16="http://schemas.microsoft.com/office/drawing/2014/main" val="22612798"/>
                  </a:ext>
                </a:extLst>
              </a:tr>
              <a:tr h="346734">
                <a:tc>
                  <a:txBody>
                    <a:bodyPr/>
                    <a:lstStyle/>
                    <a:p>
                      <a:pPr lvl="0" algn="r" rtl="0" fontAlgn="ctr"/>
                      <a:r>
                        <a:rPr lang="pt-BR" sz="1400" b="1" i="0" u="none" strike="noStrike" dirty="0">
                          <a:solidFill>
                            <a:srgbClr val="000000"/>
                          </a:solidFill>
                          <a:effectLst/>
                          <a:highlight>
                            <a:srgbClr val="FFFF00"/>
                          </a:highlight>
                          <a:latin typeface="Montserrat" panose="00000500000000000000" pitchFamily="2" charset="0"/>
                        </a:rPr>
                        <a:t> Novo Teto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lvl="0" algn="r" rtl="0" fontAlgn="ctr"/>
                      <a:endParaRPr lang="pt-BR" sz="1600" b="1" i="0" u="none" strike="noStrike" dirty="0">
                        <a:solidFill>
                          <a:srgbClr val="000000"/>
                        </a:solidFill>
                        <a:effectLst/>
                        <a:highlight>
                          <a:srgbClr val="FFFF00"/>
                        </a:highligh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l" rtl="0" fontAlgn="ctr"/>
                      <a:r>
                        <a:rPr lang="pt-BR" sz="1400" b="0" i="0" u="none" strike="noStrike" dirty="0">
                          <a:solidFill>
                            <a:srgbClr val="000000"/>
                          </a:solidFill>
                          <a:effectLst/>
                          <a:latin typeface="Montserrat" panose="00000500000000000000" pitchFamily="2" charset="0"/>
                        </a:rPr>
                        <a:t>      </a:t>
                      </a:r>
                      <a:r>
                        <a:rPr lang="pt-BR" sz="1400" b="0" i="0" u="none" strike="noStrike" dirty="0">
                          <a:solidFill>
                            <a:srgbClr val="000000"/>
                          </a:solidFill>
                          <a:effectLst/>
                          <a:highlight>
                            <a:srgbClr val="FFFF00"/>
                          </a:highlight>
                          <a:latin typeface="Montserrat" panose="00000500000000000000" pitchFamily="2" charset="0"/>
                        </a:rPr>
                        <a:t>1,99% a.m</a:t>
                      </a:r>
                      <a:r>
                        <a:rPr lang="pt-BR" sz="1400" b="0" i="0" u="none" strike="noStrike" dirty="0">
                          <a:solidFill>
                            <a:srgbClr val="000000"/>
                          </a:solidFill>
                          <a:effectLst/>
                          <a:latin typeface="Montserrat" panose="00000500000000000000" pitchFamily="2" charset="0"/>
                        </a:rPr>
                        <a:t>.</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extLst>
                  <a:ext uri="{0D108BD9-81ED-4DB2-BD59-A6C34878D82A}">
                    <a16:rowId xmlns:a16="http://schemas.microsoft.com/office/drawing/2014/main" val="743418133"/>
                  </a:ext>
                </a:extLst>
              </a:tr>
              <a:tr h="426695">
                <a:tc>
                  <a:txBody>
                    <a:bodyPr/>
                    <a:lstStyle/>
                    <a:p>
                      <a:pPr lvl="0" algn="r" rtl="0" fontAlgn="b"/>
                      <a:r>
                        <a:rPr lang="pt-BR" sz="1400" b="1" i="0" u="none" strike="noStrike" dirty="0">
                          <a:solidFill>
                            <a:srgbClr val="000000"/>
                          </a:solidFill>
                          <a:effectLst/>
                          <a:latin typeface="Montserrat" panose="00000500000000000000" pitchFamily="2" charset="0"/>
                        </a:rPr>
                        <a:t>DI 2 anos </a:t>
                      </a:r>
                    </a:p>
                    <a:p>
                      <a:pPr lvl="0" algn="r" rtl="0" fontAlgn="b"/>
                      <a:r>
                        <a:rPr lang="pt-BR" sz="800" b="1" i="0" u="none" strike="noStrike" dirty="0">
                          <a:solidFill>
                            <a:srgbClr val="000000"/>
                          </a:solidFill>
                          <a:effectLst/>
                          <a:latin typeface="Montserrat" panose="00000500000000000000" pitchFamily="2" charset="0"/>
                        </a:rPr>
                        <a:t>(média mensal Dez/24 até dia 11)</a:t>
                      </a:r>
                      <a:endParaRPr lang="pt-BR" sz="14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lvl="0" algn="r" rtl="0" fontAlgn="b"/>
                      <a:endParaRPr lang="pt-BR" sz="1600" b="1" i="0" u="none" strike="noStrike" dirty="0">
                        <a:solidFill>
                          <a:srgbClr val="000000"/>
                        </a:solidFill>
                        <a:effectLs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l" rtl="0" fontAlgn="b"/>
                      <a:r>
                        <a:rPr lang="en-US" sz="1400" b="0" i="0" u="none" strike="noStrike" dirty="0">
                          <a:solidFill>
                            <a:srgbClr val="000000"/>
                          </a:solidFill>
                          <a:effectLst/>
                          <a:latin typeface="Montserrat" panose="00000500000000000000" pitchFamily="2" charset="0"/>
                        </a:rPr>
                        <a:t>  - 1,14% a.m. (14,51% </a:t>
                      </a:r>
                      <a:r>
                        <a:rPr lang="en-US" sz="1400" b="0" i="0" u="none" strike="noStrike" dirty="0" err="1">
                          <a:solidFill>
                            <a:srgbClr val="000000"/>
                          </a:solidFill>
                          <a:effectLst/>
                          <a:latin typeface="Montserrat" panose="00000500000000000000" pitchFamily="2" charset="0"/>
                        </a:rPr>
                        <a:t>a.a.</a:t>
                      </a:r>
                      <a:r>
                        <a:rPr lang="en-US" sz="1400" b="0" i="0" u="none" strike="noStrike" dirty="0">
                          <a:solidFill>
                            <a:srgbClr val="000000"/>
                          </a:solidFill>
                          <a:effectLst/>
                          <a:latin typeface="Montserrat" panose="00000500000000000000" pitchFamily="2" charset="0"/>
                        </a:rPr>
                        <a:t>)</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0995378"/>
                  </a:ext>
                </a:extLst>
              </a:tr>
              <a:tr h="346734">
                <a:tc>
                  <a:txBody>
                    <a:bodyPr/>
                    <a:lstStyle/>
                    <a:p>
                      <a:pPr lvl="0" algn="r" rtl="0" fontAlgn="b"/>
                      <a:r>
                        <a:rPr lang="pt-BR" sz="1400" b="1" i="0" u="none" strike="noStrike" dirty="0">
                          <a:solidFill>
                            <a:srgbClr val="000000"/>
                          </a:solidFill>
                          <a:effectLst/>
                          <a:highlight>
                            <a:srgbClr val="FFFF00"/>
                          </a:highlight>
                          <a:latin typeface="Montserrat" panose="00000500000000000000" pitchFamily="2" charset="0"/>
                        </a:rPr>
                        <a:t>Spread (85%)</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lvl="0" algn="r" rtl="0" fontAlgn="b"/>
                      <a:endParaRPr lang="pt-BR" sz="1600" b="1" i="0" u="none" strike="noStrike" dirty="0">
                        <a:solidFill>
                          <a:srgbClr val="000000"/>
                        </a:solidFill>
                        <a:effectLst/>
                        <a:highlight>
                          <a:srgbClr val="FFFF00"/>
                        </a:highlight>
                        <a:latin typeface="Montserrat" panose="00000500000000000000" pitchFamily="2" charset="0"/>
                      </a:endParaRPr>
                    </a:p>
                  </a:txBody>
                  <a:tcPr marL="7620" marR="7620" marT="7620" marB="0" anchor="ct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a:noFill/>
                    </a:lnT>
                    <a:lnB>
                      <a:noFill/>
                    </a:lnB>
                    <a:noFill/>
                  </a:tcPr>
                </a:tc>
                <a:tc>
                  <a:txBody>
                    <a:bodyPr/>
                    <a:lstStyle/>
                    <a:p>
                      <a:pPr algn="l" rtl="0" fontAlgn="b"/>
                      <a:r>
                        <a:rPr lang="pt-BR" sz="1400" b="0" i="0" u="none" strike="noStrike" dirty="0">
                          <a:solidFill>
                            <a:srgbClr val="000000"/>
                          </a:solidFill>
                          <a:effectLst/>
                          <a:latin typeface="Montserrat" panose="00000500000000000000" pitchFamily="2" charset="0"/>
                        </a:rPr>
                        <a:t>     </a:t>
                      </a:r>
                      <a:r>
                        <a:rPr lang="pt-BR" sz="1400" b="0" i="0" u="none" strike="noStrike" dirty="0">
                          <a:solidFill>
                            <a:srgbClr val="000000"/>
                          </a:solidFill>
                          <a:effectLst/>
                          <a:highlight>
                            <a:srgbClr val="FFFF00"/>
                          </a:highlight>
                          <a:latin typeface="Montserrat" panose="00000500000000000000" pitchFamily="2" charset="0"/>
                        </a:rPr>
                        <a:t>0,85% a.m.</a:t>
                      </a:r>
                    </a:p>
                  </a:txBody>
                  <a:tcPr marL="7620" marR="7620" marT="7620"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585286696"/>
                  </a:ext>
                </a:extLst>
              </a:tr>
            </a:tbl>
          </a:graphicData>
        </a:graphic>
      </p:graphicFrame>
      <p:cxnSp>
        <p:nvCxnSpPr>
          <p:cNvPr id="4" name="Conector reto 3">
            <a:extLst>
              <a:ext uri="{FF2B5EF4-FFF2-40B4-BE49-F238E27FC236}">
                <a16:creationId xmlns:a16="http://schemas.microsoft.com/office/drawing/2014/main" id="{F4A19EC2-DEBA-B07D-77FF-AB87BCD38BA5}"/>
              </a:ext>
            </a:extLst>
          </p:cNvPr>
          <p:cNvCxnSpPr>
            <a:cxnSpLocks/>
          </p:cNvCxnSpPr>
          <p:nvPr/>
        </p:nvCxnSpPr>
        <p:spPr>
          <a:xfrm flipV="1">
            <a:off x="6936145" y="2842726"/>
            <a:ext cx="2285999" cy="635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6" name="Colchete Direito 25">
            <a:extLst>
              <a:ext uri="{FF2B5EF4-FFF2-40B4-BE49-F238E27FC236}">
                <a16:creationId xmlns:a16="http://schemas.microsoft.com/office/drawing/2014/main" id="{A3F01AAE-7F9A-65D0-684D-C1635862FC11}"/>
              </a:ext>
            </a:extLst>
          </p:cNvPr>
          <p:cNvSpPr/>
          <p:nvPr/>
        </p:nvSpPr>
        <p:spPr>
          <a:xfrm rot="5400000">
            <a:off x="4874908" y="643606"/>
            <a:ext cx="141020" cy="4806951"/>
          </a:xfrm>
          <a:prstGeom prst="rightBracket">
            <a:avLst>
              <a:gd name="adj"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CaixaDeTexto 30">
            <a:extLst>
              <a:ext uri="{FF2B5EF4-FFF2-40B4-BE49-F238E27FC236}">
                <a16:creationId xmlns:a16="http://schemas.microsoft.com/office/drawing/2014/main" id="{0B8F5A69-1CF4-F6F4-7DAB-CDFD4A7B6452}"/>
              </a:ext>
            </a:extLst>
          </p:cNvPr>
          <p:cNvSpPr txBox="1"/>
          <p:nvPr/>
        </p:nvSpPr>
        <p:spPr>
          <a:xfrm>
            <a:off x="2707043" y="3138562"/>
            <a:ext cx="3917952" cy="553998"/>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000" b="0" i="0" u="none" strike="noStrike" kern="0" cap="none" spc="0" normalizeH="0" baseline="0" noProof="0" dirty="0">
                <a:ln>
                  <a:noFill/>
                </a:ln>
                <a:solidFill>
                  <a:srgbClr val="3F3F3F"/>
                </a:solidFill>
                <a:effectLst/>
                <a:uLnTx/>
                <a:uFillTx/>
                <a:latin typeface="Montserrat" panose="00000500000000000000" pitchFamily="2" charset="0"/>
                <a:ea typeface="+mn-ea"/>
                <a:cs typeface="+mn-cs"/>
              </a:rPr>
              <a:t>Importante ressaltar que, mesmo aplicando hoje o teto de 29/03/2023, spread atual seria menor, considerando a alta da curva futura de juros.</a:t>
            </a:r>
          </a:p>
        </p:txBody>
      </p:sp>
      <p:sp>
        <p:nvSpPr>
          <p:cNvPr id="32" name="Retângulo 31">
            <a:extLst>
              <a:ext uri="{FF2B5EF4-FFF2-40B4-BE49-F238E27FC236}">
                <a16:creationId xmlns:a16="http://schemas.microsoft.com/office/drawing/2014/main" id="{806657EF-FAC9-4142-8EE3-BDEC87B262FE}"/>
              </a:ext>
            </a:extLst>
          </p:cNvPr>
          <p:cNvSpPr/>
          <p:nvPr/>
        </p:nvSpPr>
        <p:spPr>
          <a:xfrm>
            <a:off x="5100995" y="1333086"/>
            <a:ext cx="4216400" cy="1644989"/>
          </a:xfrm>
          <a:prstGeom prst="rect">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Espaço Reservado para Número de Slide 1">
            <a:extLst>
              <a:ext uri="{FF2B5EF4-FFF2-40B4-BE49-F238E27FC236}">
                <a16:creationId xmlns:a16="http://schemas.microsoft.com/office/drawing/2014/main" id="{BBED9CD7-1A2C-7D8C-48D7-F3D004403703}"/>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12</a:t>
            </a:fld>
            <a:endParaRPr kumimoji="0" lang="en-US" sz="900" b="0" i="0" u="none" strike="noStrike" kern="1200" cap="none" spc="0" normalizeH="0" baseline="0" noProof="0" dirty="0">
              <a:ln>
                <a:noFill/>
              </a:ln>
              <a:solidFill>
                <a:srgbClr val="000000"/>
              </a:solidFill>
              <a:effectLst/>
              <a:uLnTx/>
              <a:uFillTx/>
              <a:latin typeface="Arial"/>
              <a:ea typeface="+mn-ea"/>
              <a:cs typeface="Arial"/>
              <a:sym typeface="Arial"/>
            </a:endParaRPr>
          </a:p>
        </p:txBody>
      </p:sp>
      <p:sp>
        <p:nvSpPr>
          <p:cNvPr id="8" name="CaixaDeTexto 7">
            <a:extLst>
              <a:ext uri="{FF2B5EF4-FFF2-40B4-BE49-F238E27FC236}">
                <a16:creationId xmlns:a16="http://schemas.microsoft.com/office/drawing/2014/main" id="{9DF9F668-D501-9AF8-C281-ED241D93CE31}"/>
              </a:ext>
            </a:extLst>
          </p:cNvPr>
          <p:cNvSpPr txBox="1"/>
          <p:nvPr/>
        </p:nvSpPr>
        <p:spPr>
          <a:xfrm>
            <a:off x="9529730" y="2004639"/>
            <a:ext cx="2506760" cy="830997"/>
          </a:xfrm>
          <a:prstGeom prst="rect">
            <a:avLst/>
          </a:prstGeom>
          <a:noFill/>
        </p:spPr>
        <p:txBody>
          <a:bodyPr wrap="square">
            <a:spAutoFit/>
          </a:bodyPr>
          <a:lstStyle/>
          <a:p>
            <a:r>
              <a:rPr lang="pt-BR" sz="1200" b="1" dirty="0">
                <a:solidFill>
                  <a:srgbClr val="000000"/>
                </a:solidFill>
                <a:latin typeface="Montserrat" panose="00000500000000000000" pitchFamily="2" charset="0"/>
              </a:rPr>
              <a:t>Considerando DI 2 anos médio de Dez/24 15,04% a.a. estamos a 82% do spread (0,82% a.m.)</a:t>
            </a:r>
            <a:endParaRPr lang="pt-BR" sz="1200" dirty="0"/>
          </a:p>
        </p:txBody>
      </p:sp>
    </p:spTree>
    <p:extLst>
      <p:ext uri="{BB962C8B-B14F-4D97-AF65-F5344CB8AC3E}">
        <p14:creationId xmlns:p14="http://schemas.microsoft.com/office/powerpoint/2010/main" val="3408712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cxnSp>
        <p:nvCxnSpPr>
          <p:cNvPr id="7" name="Conector de Seta Reta 6">
            <a:extLst>
              <a:ext uri="{FF2B5EF4-FFF2-40B4-BE49-F238E27FC236}">
                <a16:creationId xmlns:a16="http://schemas.microsoft.com/office/drawing/2014/main" id="{BB8628EC-27F9-CD7B-250D-1C94D87134C1}"/>
              </a:ext>
            </a:extLst>
          </p:cNvPr>
          <p:cNvCxnSpPr>
            <a:cxnSpLocks/>
          </p:cNvCxnSpPr>
          <p:nvPr/>
        </p:nvCxnSpPr>
        <p:spPr>
          <a:xfrm>
            <a:off x="3458946" y="4207722"/>
            <a:ext cx="0" cy="288000"/>
          </a:xfrm>
          <a:prstGeom prst="straightConnector1">
            <a:avLst/>
          </a:prstGeom>
          <a:noFill/>
          <a:ln w="19050" cap="flat" cmpd="sng" algn="ctr">
            <a:noFill/>
            <a:prstDash val="dash"/>
            <a:tailEnd type="triangle"/>
          </a:ln>
          <a:effectLst/>
        </p:spPr>
      </p:cxnSp>
      <p:sp>
        <p:nvSpPr>
          <p:cNvPr id="40" name="Retângulo 39">
            <a:extLst>
              <a:ext uri="{FF2B5EF4-FFF2-40B4-BE49-F238E27FC236}">
                <a16:creationId xmlns:a16="http://schemas.microsoft.com/office/drawing/2014/main" id="{EFE81D71-C2D1-F05F-AA99-DF0FFCD9E628}"/>
              </a:ext>
            </a:extLst>
          </p:cNvPr>
          <p:cNvSpPr/>
          <p:nvPr/>
        </p:nvSpPr>
        <p:spPr>
          <a:xfrm>
            <a:off x="737419" y="3862152"/>
            <a:ext cx="9305738" cy="4324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7" name="Conector de Seta Reta 26">
            <a:extLst>
              <a:ext uri="{FF2B5EF4-FFF2-40B4-BE49-F238E27FC236}">
                <a16:creationId xmlns:a16="http://schemas.microsoft.com/office/drawing/2014/main" id="{67F382B2-C7FB-84AA-C7F1-36475997D940}"/>
              </a:ext>
            </a:extLst>
          </p:cNvPr>
          <p:cNvCxnSpPr>
            <a:cxnSpLocks/>
          </p:cNvCxnSpPr>
          <p:nvPr/>
        </p:nvCxnSpPr>
        <p:spPr>
          <a:xfrm>
            <a:off x="5033211" y="4207722"/>
            <a:ext cx="0" cy="288000"/>
          </a:xfrm>
          <a:prstGeom prst="straightConnector1">
            <a:avLst/>
          </a:prstGeom>
          <a:noFill/>
          <a:ln w="19050" cap="flat" cmpd="sng" algn="ctr">
            <a:noFill/>
            <a:prstDash val="dash"/>
            <a:tailEnd type="triangle"/>
          </a:ln>
          <a:effectLst/>
        </p:spPr>
      </p:cxnSp>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CaixaDeTexto 10">
            <a:extLst>
              <a:ext uri="{FF2B5EF4-FFF2-40B4-BE49-F238E27FC236}">
                <a16:creationId xmlns:a16="http://schemas.microsoft.com/office/drawing/2014/main" id="{D0D7C8EB-AD11-30FC-0531-01F7D0329F1A}"/>
              </a:ext>
            </a:extLst>
          </p:cNvPr>
          <p:cNvSpPr txBox="1"/>
          <p:nvPr/>
        </p:nvSpPr>
        <p:spPr>
          <a:xfrm>
            <a:off x="375262" y="372541"/>
            <a:ext cx="10140338" cy="400110"/>
          </a:xfrm>
          <a:prstGeom prst="rect">
            <a:avLst/>
          </a:prstGeom>
          <a:noFill/>
        </p:spPr>
        <p:txBody>
          <a:bodyPr wrap="square" rtlCol="0">
            <a:spAutoFit/>
          </a:bodyPr>
          <a:lstStyle/>
          <a:p>
            <a:r>
              <a:rPr lang="pt-BR" sz="2000" b="1" dirty="0">
                <a:solidFill>
                  <a:schemeClr val="bg2">
                    <a:lumMod val="25000"/>
                  </a:schemeClr>
                </a:solidFill>
                <a:latin typeface="Lato Bold" panose="020F0502020204030203" pitchFamily="34" charset="0"/>
                <a:ea typeface="Lato Bold" panose="020F0502020204030203" pitchFamily="34" charset="0"/>
                <a:cs typeface="Lato Bold" panose="020F0502020204030203" pitchFamily="34" charset="0"/>
              </a:rPr>
              <a:t>Proposta de alteração do teto</a:t>
            </a:r>
          </a:p>
        </p:txBody>
      </p:sp>
      <p:cxnSp>
        <p:nvCxnSpPr>
          <p:cNvPr id="12" name="Conector reto 6">
            <a:extLst>
              <a:ext uri="{FF2B5EF4-FFF2-40B4-BE49-F238E27FC236}">
                <a16:creationId xmlns:a16="http://schemas.microsoft.com/office/drawing/2014/main" id="{0C594D84-BE47-2B6D-1C36-72DDB26AB03C}"/>
              </a:ext>
            </a:extLst>
          </p:cNvPr>
          <p:cNvCxnSpPr>
            <a:cxnSpLocks/>
          </p:cNvCxnSpPr>
          <p:nvPr/>
        </p:nvCxnSpPr>
        <p:spPr>
          <a:xfrm>
            <a:off x="466852" y="809154"/>
            <a:ext cx="10151385" cy="0"/>
          </a:xfrm>
          <a:prstGeom prst="line">
            <a:avLst/>
          </a:prstGeom>
          <a:ln>
            <a:solidFill>
              <a:schemeClr val="accent5">
                <a:lumMod val="50000"/>
              </a:schemeClr>
            </a:solidFill>
          </a:ln>
        </p:spPr>
        <p:style>
          <a:lnRef idx="1">
            <a:schemeClr val="accent4"/>
          </a:lnRef>
          <a:fillRef idx="0">
            <a:schemeClr val="accent4"/>
          </a:fillRef>
          <a:effectRef idx="0">
            <a:schemeClr val="accent4"/>
          </a:effectRef>
          <a:fontRef idx="minor">
            <a:schemeClr val="tx1"/>
          </a:fontRef>
        </p:style>
      </p:cxnSp>
      <p:sp>
        <p:nvSpPr>
          <p:cNvPr id="8" name="CaixaDeTexto 7">
            <a:extLst>
              <a:ext uri="{FF2B5EF4-FFF2-40B4-BE49-F238E27FC236}">
                <a16:creationId xmlns:a16="http://schemas.microsoft.com/office/drawing/2014/main" id="{B9E47C2A-209B-916E-4CCA-D8241A27DB62}"/>
              </a:ext>
            </a:extLst>
          </p:cNvPr>
          <p:cNvSpPr txBox="1"/>
          <p:nvPr/>
        </p:nvSpPr>
        <p:spPr>
          <a:xfrm>
            <a:off x="1081938" y="5028101"/>
            <a:ext cx="1606073"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110% do DI 2 anos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(méd. dez/24: 14,51%)</a:t>
            </a:r>
          </a:p>
        </p:txBody>
      </p:sp>
      <p:sp>
        <p:nvSpPr>
          <p:cNvPr id="10" name="CaixaDeTexto 9">
            <a:extLst>
              <a:ext uri="{FF2B5EF4-FFF2-40B4-BE49-F238E27FC236}">
                <a16:creationId xmlns:a16="http://schemas.microsoft.com/office/drawing/2014/main" id="{45BBF788-CF6E-05FE-2E12-3D3F29A95DBD}"/>
              </a:ext>
            </a:extLst>
          </p:cNvPr>
          <p:cNvSpPr txBox="1"/>
          <p:nvPr/>
        </p:nvSpPr>
        <p:spPr>
          <a:xfrm>
            <a:off x="1823720" y="5474249"/>
            <a:ext cx="1688943"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Agências, correspondentes, mídia e RCO </a:t>
            </a:r>
            <a:b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b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(4,5% / 24 meses)</a:t>
            </a:r>
          </a:p>
        </p:txBody>
      </p:sp>
      <p:sp>
        <p:nvSpPr>
          <p:cNvPr id="13" name="CaixaDeTexto 12">
            <a:extLst>
              <a:ext uri="{FF2B5EF4-FFF2-40B4-BE49-F238E27FC236}">
                <a16:creationId xmlns:a16="http://schemas.microsoft.com/office/drawing/2014/main" id="{21BEC9D2-504A-01E7-8ED7-9032C4491421}"/>
              </a:ext>
            </a:extLst>
          </p:cNvPr>
          <p:cNvSpPr txBox="1"/>
          <p:nvPr/>
        </p:nvSpPr>
        <p:spPr>
          <a:xfrm>
            <a:off x="2678024" y="4532687"/>
            <a:ext cx="1561844"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Inadimplência </a:t>
            </a:r>
            <a:b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b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(3,78% / 24 meses)</a:t>
            </a:r>
          </a:p>
        </p:txBody>
      </p:sp>
      <p:sp>
        <p:nvSpPr>
          <p:cNvPr id="14" name="CaixaDeTexto 13">
            <a:extLst>
              <a:ext uri="{FF2B5EF4-FFF2-40B4-BE49-F238E27FC236}">
                <a16:creationId xmlns:a16="http://schemas.microsoft.com/office/drawing/2014/main" id="{EF9631A9-C2A4-E92B-5E70-C10394F0178A}"/>
              </a:ext>
            </a:extLst>
          </p:cNvPr>
          <p:cNvSpPr txBox="1"/>
          <p:nvPr/>
        </p:nvSpPr>
        <p:spPr>
          <a:xfrm>
            <a:off x="3416557" y="5254530"/>
            <a:ext cx="1561839" cy="5539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Processamento e ressarcimento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custos operacionais</a:t>
            </a:r>
          </a:p>
        </p:txBody>
      </p:sp>
      <p:sp>
        <p:nvSpPr>
          <p:cNvPr id="15" name="CaixaDeTexto 14">
            <a:extLst>
              <a:ext uri="{FF2B5EF4-FFF2-40B4-BE49-F238E27FC236}">
                <a16:creationId xmlns:a16="http://schemas.microsoft.com/office/drawing/2014/main" id="{6E10D3C9-24FF-4563-8AE0-0A460C2D8B85}"/>
              </a:ext>
            </a:extLst>
          </p:cNvPr>
          <p:cNvSpPr txBox="1"/>
          <p:nvPr/>
        </p:nvSpPr>
        <p:spPr>
          <a:xfrm>
            <a:off x="4252289" y="4528952"/>
            <a:ext cx="1561844" cy="24622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a:ln>
                  <a:noFill/>
                </a:ln>
                <a:solidFill>
                  <a:srgbClr val="3F3F3F"/>
                </a:solidFill>
                <a:effectLst/>
                <a:uLnTx/>
                <a:uFillTx/>
                <a:latin typeface="Montserrat" panose="00000500000000000000" pitchFamily="2" charset="0"/>
                <a:ea typeface="+mn-ea"/>
                <a:cs typeface="+mn-cs"/>
              </a:rPr>
              <a:t>Impostos</a:t>
            </a:r>
          </a:p>
        </p:txBody>
      </p:sp>
      <p:sp>
        <p:nvSpPr>
          <p:cNvPr id="16" name="CaixaDeTexto 15">
            <a:extLst>
              <a:ext uri="{FF2B5EF4-FFF2-40B4-BE49-F238E27FC236}">
                <a16:creationId xmlns:a16="http://schemas.microsoft.com/office/drawing/2014/main" id="{FA0F1627-F205-540E-16C3-0B7D0D8244F9}"/>
              </a:ext>
            </a:extLst>
          </p:cNvPr>
          <p:cNvSpPr txBox="1"/>
          <p:nvPr/>
        </p:nvSpPr>
        <p:spPr>
          <a:xfrm>
            <a:off x="5192808" y="5028101"/>
            <a:ext cx="1242650"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Comercial e administrativo</a:t>
            </a:r>
          </a:p>
        </p:txBody>
      </p:sp>
      <p:sp>
        <p:nvSpPr>
          <p:cNvPr id="17" name="CaixaDeTexto 16">
            <a:extLst>
              <a:ext uri="{FF2B5EF4-FFF2-40B4-BE49-F238E27FC236}">
                <a16:creationId xmlns:a16="http://schemas.microsoft.com/office/drawing/2014/main" id="{41C72AFD-5BEA-C564-A8BB-93736E2D499A}"/>
              </a:ext>
            </a:extLst>
          </p:cNvPr>
          <p:cNvSpPr txBox="1"/>
          <p:nvPr/>
        </p:nvSpPr>
        <p:spPr>
          <a:xfrm>
            <a:off x="5964669" y="5474249"/>
            <a:ext cx="1213128" cy="5539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Cobrança, jurídico, </a:t>
            </a:r>
            <a:r>
              <a:rPr kumimoji="0" lang="pt-BR" sz="1000" b="0" i="1" u="none" strike="noStrike" kern="0" cap="none" spc="0" normalizeH="0" baseline="0" noProof="0" dirty="0" err="1">
                <a:ln>
                  <a:noFill/>
                </a:ln>
                <a:solidFill>
                  <a:srgbClr val="3F3F3F"/>
                </a:solidFill>
                <a:effectLst/>
                <a:uLnTx/>
                <a:uFillTx/>
                <a:latin typeface="Montserrat" panose="00000500000000000000" pitchFamily="2" charset="0"/>
                <a:ea typeface="+mn-ea"/>
                <a:cs typeface="+mn-cs"/>
              </a:rPr>
              <a:t>call</a:t>
            </a: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 center e outros</a:t>
            </a:r>
          </a:p>
        </p:txBody>
      </p:sp>
      <p:cxnSp>
        <p:nvCxnSpPr>
          <p:cNvPr id="21" name="Conector de Seta Reta 20">
            <a:extLst>
              <a:ext uri="{FF2B5EF4-FFF2-40B4-BE49-F238E27FC236}">
                <a16:creationId xmlns:a16="http://schemas.microsoft.com/office/drawing/2014/main" id="{31B124CF-CD98-962F-A381-E8B1C30E9676}"/>
              </a:ext>
            </a:extLst>
          </p:cNvPr>
          <p:cNvCxnSpPr>
            <a:cxnSpLocks/>
          </p:cNvCxnSpPr>
          <p:nvPr/>
        </p:nvCxnSpPr>
        <p:spPr>
          <a:xfrm>
            <a:off x="1884680" y="4227386"/>
            <a:ext cx="0" cy="756000"/>
          </a:xfrm>
          <a:prstGeom prst="straightConnector1">
            <a:avLst/>
          </a:prstGeom>
          <a:noFill/>
          <a:ln w="19050" cap="flat" cmpd="sng" algn="ctr">
            <a:solidFill>
              <a:srgbClr val="000000">
                <a:lumMod val="50000"/>
                <a:lumOff val="50000"/>
              </a:srgbClr>
            </a:solidFill>
            <a:prstDash val="dash"/>
            <a:tailEnd type="triangle"/>
          </a:ln>
          <a:effectLst/>
        </p:spPr>
      </p:cxnSp>
      <p:sp>
        <p:nvSpPr>
          <p:cNvPr id="33" name="CaixaDeTexto 32">
            <a:extLst>
              <a:ext uri="{FF2B5EF4-FFF2-40B4-BE49-F238E27FC236}">
                <a16:creationId xmlns:a16="http://schemas.microsoft.com/office/drawing/2014/main" id="{F3037010-B32E-F2AF-DF98-D98AF359A58F}"/>
              </a:ext>
            </a:extLst>
          </p:cNvPr>
          <p:cNvSpPr txBox="1"/>
          <p:nvPr/>
        </p:nvSpPr>
        <p:spPr>
          <a:xfrm>
            <a:off x="622415" y="4346136"/>
            <a:ext cx="1010690" cy="553998"/>
          </a:xfrm>
          <a:prstGeom prst="rect">
            <a:avLst/>
          </a:prstGeom>
          <a:solidFill>
            <a:srgbClr val="FFFFFF"/>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Juros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Receitas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 a.m.)</a:t>
            </a:r>
          </a:p>
        </p:txBody>
      </p:sp>
      <p:sp>
        <p:nvSpPr>
          <p:cNvPr id="34" name="CaixaDeTexto 33">
            <a:extLst>
              <a:ext uri="{FF2B5EF4-FFF2-40B4-BE49-F238E27FC236}">
                <a16:creationId xmlns:a16="http://schemas.microsoft.com/office/drawing/2014/main" id="{0A3D115D-E50F-FC0C-1FDC-79563091F76D}"/>
              </a:ext>
            </a:extLst>
          </p:cNvPr>
          <p:cNvSpPr txBox="1"/>
          <p:nvPr/>
        </p:nvSpPr>
        <p:spPr>
          <a:xfrm>
            <a:off x="9633253" y="1261499"/>
            <a:ext cx="1969967" cy="1477328"/>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0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sym typeface="Arial"/>
              </a:rPr>
              <a:t>Estudo tem como base estrutura de custos de bancos associados, lembrando que poderão existir diferenças de acordo com as características específicas de cada Instituição Financeira (custo de captação, estrutura de distribuição, política de crédito adotada, etc.)</a:t>
            </a:r>
            <a:endParaRPr kumimoji="0" lang="pt-BR" sz="12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39" name="Retângulo 38">
            <a:extLst>
              <a:ext uri="{FF2B5EF4-FFF2-40B4-BE49-F238E27FC236}">
                <a16:creationId xmlns:a16="http://schemas.microsoft.com/office/drawing/2014/main" id="{C75ADDDF-7BBC-60AD-E80E-0BBEE31672D6}"/>
              </a:ext>
            </a:extLst>
          </p:cNvPr>
          <p:cNvSpPr/>
          <p:nvPr/>
        </p:nvSpPr>
        <p:spPr>
          <a:xfrm>
            <a:off x="375263" y="888660"/>
            <a:ext cx="10830802"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Cenário com proposta de teto de 1,99%</a:t>
            </a:r>
          </a:p>
        </p:txBody>
      </p:sp>
      <p:cxnSp>
        <p:nvCxnSpPr>
          <p:cNvPr id="5" name="Conector de Seta Reta 4">
            <a:extLst>
              <a:ext uri="{FF2B5EF4-FFF2-40B4-BE49-F238E27FC236}">
                <a16:creationId xmlns:a16="http://schemas.microsoft.com/office/drawing/2014/main" id="{FB42E901-6106-7EC6-DB3B-616A70F083B6}"/>
              </a:ext>
            </a:extLst>
          </p:cNvPr>
          <p:cNvCxnSpPr>
            <a:cxnSpLocks/>
          </p:cNvCxnSpPr>
          <p:nvPr/>
        </p:nvCxnSpPr>
        <p:spPr>
          <a:xfrm>
            <a:off x="2668191" y="4227386"/>
            <a:ext cx="0" cy="1188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0" name="Conector de Seta Reta 29">
            <a:extLst>
              <a:ext uri="{FF2B5EF4-FFF2-40B4-BE49-F238E27FC236}">
                <a16:creationId xmlns:a16="http://schemas.microsoft.com/office/drawing/2014/main" id="{F9F0040F-243B-CFEB-915A-0C7A59F32F85}"/>
              </a:ext>
            </a:extLst>
          </p:cNvPr>
          <p:cNvCxnSpPr>
            <a:cxnSpLocks/>
          </p:cNvCxnSpPr>
          <p:nvPr/>
        </p:nvCxnSpPr>
        <p:spPr>
          <a:xfrm>
            <a:off x="6571233" y="4356186"/>
            <a:ext cx="0" cy="1080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5" name="Conector de Seta Reta 34">
            <a:extLst>
              <a:ext uri="{FF2B5EF4-FFF2-40B4-BE49-F238E27FC236}">
                <a16:creationId xmlns:a16="http://schemas.microsoft.com/office/drawing/2014/main" id="{02756342-8D1C-7BC1-EF74-DFED90FD5B9C}"/>
              </a:ext>
            </a:extLst>
          </p:cNvPr>
          <p:cNvCxnSpPr>
            <a:cxnSpLocks/>
          </p:cNvCxnSpPr>
          <p:nvPr/>
        </p:nvCxnSpPr>
        <p:spPr>
          <a:xfrm>
            <a:off x="4197476" y="4227386"/>
            <a:ext cx="0" cy="972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6" name="Conector de Seta Reta 35">
            <a:extLst>
              <a:ext uri="{FF2B5EF4-FFF2-40B4-BE49-F238E27FC236}">
                <a16:creationId xmlns:a16="http://schemas.microsoft.com/office/drawing/2014/main" id="{3144BADE-BD4A-CA1A-DD02-3CD106C19287}"/>
              </a:ext>
            </a:extLst>
          </p:cNvPr>
          <p:cNvCxnSpPr>
            <a:cxnSpLocks/>
          </p:cNvCxnSpPr>
          <p:nvPr/>
        </p:nvCxnSpPr>
        <p:spPr>
          <a:xfrm>
            <a:off x="5814133" y="4227386"/>
            <a:ext cx="0" cy="792000"/>
          </a:xfrm>
          <a:prstGeom prst="straightConnector1">
            <a:avLst/>
          </a:prstGeom>
          <a:noFill/>
          <a:ln w="19050" cap="flat" cmpd="sng" algn="ctr">
            <a:solidFill>
              <a:srgbClr val="000000">
                <a:lumMod val="50000"/>
                <a:lumOff val="50000"/>
              </a:srgbClr>
            </a:solidFill>
            <a:prstDash val="dash"/>
            <a:tailEnd type="triangle"/>
          </a:ln>
          <a:effectLst/>
        </p:spPr>
      </p:cxnSp>
      <p:sp>
        <p:nvSpPr>
          <p:cNvPr id="18" name="CaixaDeTexto 17">
            <a:extLst>
              <a:ext uri="{FF2B5EF4-FFF2-40B4-BE49-F238E27FC236}">
                <a16:creationId xmlns:a16="http://schemas.microsoft.com/office/drawing/2014/main" id="{C27A0433-8585-D2BE-77C1-18ABA7636F3A}"/>
              </a:ext>
            </a:extLst>
          </p:cNvPr>
          <p:cNvSpPr txBox="1"/>
          <p:nvPr/>
        </p:nvSpPr>
        <p:spPr>
          <a:xfrm>
            <a:off x="6886098" y="4528952"/>
            <a:ext cx="926261"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Predial e Tecnologia</a:t>
            </a:r>
          </a:p>
        </p:txBody>
      </p:sp>
      <p:sp>
        <p:nvSpPr>
          <p:cNvPr id="37" name="CaixaDeTexto 36">
            <a:extLst>
              <a:ext uri="{FF2B5EF4-FFF2-40B4-BE49-F238E27FC236}">
                <a16:creationId xmlns:a16="http://schemas.microsoft.com/office/drawing/2014/main" id="{BD70B2AD-7D3A-E762-AEB0-CA84BFAE174E}"/>
              </a:ext>
            </a:extLst>
          </p:cNvPr>
          <p:cNvSpPr txBox="1"/>
          <p:nvPr/>
        </p:nvSpPr>
        <p:spPr>
          <a:xfrm>
            <a:off x="8417496" y="4528952"/>
            <a:ext cx="926261"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45% de imposto</a:t>
            </a:r>
          </a:p>
        </p:txBody>
      </p:sp>
      <p:cxnSp>
        <p:nvCxnSpPr>
          <p:cNvPr id="28" name="Conector de Seta Reta 27">
            <a:extLst>
              <a:ext uri="{FF2B5EF4-FFF2-40B4-BE49-F238E27FC236}">
                <a16:creationId xmlns:a16="http://schemas.microsoft.com/office/drawing/2014/main" id="{A8C14FFD-2A1A-AED6-102F-AAF625A8DE98}"/>
              </a:ext>
            </a:extLst>
          </p:cNvPr>
          <p:cNvCxnSpPr>
            <a:cxnSpLocks/>
          </p:cNvCxnSpPr>
          <p:nvPr/>
        </p:nvCxnSpPr>
        <p:spPr>
          <a:xfrm>
            <a:off x="7349228" y="4207722"/>
            <a:ext cx="0" cy="288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29" name="Conector de Seta Reta 28">
            <a:extLst>
              <a:ext uri="{FF2B5EF4-FFF2-40B4-BE49-F238E27FC236}">
                <a16:creationId xmlns:a16="http://schemas.microsoft.com/office/drawing/2014/main" id="{4011C45C-5B6D-8596-F2A4-C15AF1E532F3}"/>
              </a:ext>
            </a:extLst>
          </p:cNvPr>
          <p:cNvCxnSpPr>
            <a:cxnSpLocks/>
          </p:cNvCxnSpPr>
          <p:nvPr/>
        </p:nvCxnSpPr>
        <p:spPr>
          <a:xfrm>
            <a:off x="8880626" y="4207722"/>
            <a:ext cx="0" cy="288000"/>
          </a:xfrm>
          <a:prstGeom prst="straightConnector1">
            <a:avLst/>
          </a:prstGeom>
          <a:noFill/>
          <a:ln w="19050" cap="flat" cmpd="sng" algn="ctr">
            <a:solidFill>
              <a:srgbClr val="000000">
                <a:lumMod val="50000"/>
                <a:lumOff val="50000"/>
              </a:srgbClr>
            </a:solidFill>
            <a:prstDash val="dash"/>
            <a:tailEnd type="triangle"/>
          </a:ln>
          <a:effectLst/>
        </p:spPr>
      </p:cxnSp>
      <p:pic>
        <p:nvPicPr>
          <p:cNvPr id="3" name="Picture 15">
            <a:extLst>
              <a:ext uri="{FF2B5EF4-FFF2-40B4-BE49-F238E27FC236}">
                <a16:creationId xmlns:a16="http://schemas.microsoft.com/office/drawing/2014/main" id="{63ACD3B8-9F3C-0A24-88E7-92C33887FCFE}"/>
              </a:ext>
            </a:extLst>
          </p:cNvPr>
          <p:cNvPicPr>
            <a:picLocks noChangeAspect="1"/>
          </p:cNvPicPr>
          <p:nvPr/>
        </p:nvPicPr>
        <p:blipFill>
          <a:blip r:embed="rId3"/>
          <a:stretch>
            <a:fillRect/>
          </a:stretch>
        </p:blipFill>
        <p:spPr>
          <a:xfrm>
            <a:off x="10940473" y="393391"/>
            <a:ext cx="826078" cy="113312"/>
          </a:xfrm>
          <a:prstGeom prst="rect">
            <a:avLst/>
          </a:prstGeom>
        </p:spPr>
      </p:pic>
      <p:sp>
        <p:nvSpPr>
          <p:cNvPr id="2" name="Espaço Reservado para Número de Slide 1">
            <a:extLst>
              <a:ext uri="{FF2B5EF4-FFF2-40B4-BE49-F238E27FC236}">
                <a16:creationId xmlns:a16="http://schemas.microsoft.com/office/drawing/2014/main" id="{F225E817-1C0D-8439-67DF-C67394B9F79E}"/>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13</a:t>
            </a:fld>
            <a:endParaRPr kumimoji="0" lang="en-US" sz="900" b="0" i="0" u="none" strike="noStrike" kern="1200" cap="none" spc="0" normalizeH="0" baseline="0" noProof="0">
              <a:ln>
                <a:noFill/>
              </a:ln>
              <a:solidFill>
                <a:srgbClr val="000000"/>
              </a:solidFill>
              <a:effectLst/>
              <a:uLnTx/>
              <a:uFillTx/>
              <a:latin typeface="Arial"/>
              <a:cs typeface="Arial"/>
              <a:sym typeface="Arial"/>
            </a:endParaRPr>
          </a:p>
        </p:txBody>
      </p:sp>
      <p:graphicFrame>
        <p:nvGraphicFramePr>
          <p:cNvPr id="20" name="Gráfico 19">
            <a:extLst>
              <a:ext uri="{FF2B5EF4-FFF2-40B4-BE49-F238E27FC236}">
                <a16:creationId xmlns:a16="http://schemas.microsoft.com/office/drawing/2014/main" id="{3C463F51-FEAA-46C5-9CE0-51570FCF868E}"/>
              </a:ext>
            </a:extLst>
          </p:cNvPr>
          <p:cNvGraphicFramePr>
            <a:graphicFrameLocks/>
          </p:cNvGraphicFramePr>
          <p:nvPr>
            <p:extLst>
              <p:ext uri="{D42A27DB-BD31-4B8C-83A1-F6EECF244321}">
                <p14:modId xmlns:p14="http://schemas.microsoft.com/office/powerpoint/2010/main" val="4142917190"/>
              </p:ext>
            </p:extLst>
          </p:nvPr>
        </p:nvGraphicFramePr>
        <p:xfrm>
          <a:off x="152808" y="1247956"/>
          <a:ext cx="10080000" cy="334383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36567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0F9B315-C82D-AE91-CF53-D4D25ED6060B}"/>
              </a:ext>
            </a:extLst>
          </p:cNvPr>
          <p:cNvSpPr txBox="1"/>
          <p:nvPr/>
        </p:nvSpPr>
        <p:spPr>
          <a:xfrm>
            <a:off x="4045819" y="2921168"/>
            <a:ext cx="4100362" cy="1015663"/>
          </a:xfrm>
          <a:prstGeom prst="rect">
            <a:avLst/>
          </a:prstGeom>
          <a:noFill/>
        </p:spPr>
        <p:txBody>
          <a:bodyPr wrap="square" rtlCol="0">
            <a:spAutoFit/>
          </a:bodyPr>
          <a:lstStyle/>
          <a:p>
            <a:pPr algn="ctr"/>
            <a:r>
              <a:rPr lang="pt-BR" sz="6000" dirty="0"/>
              <a:t>ANEXOS</a:t>
            </a:r>
          </a:p>
        </p:txBody>
      </p:sp>
    </p:spTree>
    <p:extLst>
      <p:ext uri="{BB962C8B-B14F-4D97-AF65-F5344CB8AC3E}">
        <p14:creationId xmlns:p14="http://schemas.microsoft.com/office/powerpoint/2010/main" val="2634751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cxnSp>
        <p:nvCxnSpPr>
          <p:cNvPr id="7" name="Conector de Seta Reta 6">
            <a:extLst>
              <a:ext uri="{FF2B5EF4-FFF2-40B4-BE49-F238E27FC236}">
                <a16:creationId xmlns:a16="http://schemas.microsoft.com/office/drawing/2014/main" id="{BB8628EC-27F9-CD7B-250D-1C94D87134C1}"/>
              </a:ext>
            </a:extLst>
          </p:cNvPr>
          <p:cNvCxnSpPr>
            <a:cxnSpLocks/>
          </p:cNvCxnSpPr>
          <p:nvPr/>
        </p:nvCxnSpPr>
        <p:spPr>
          <a:xfrm>
            <a:off x="3458946" y="4207722"/>
            <a:ext cx="0" cy="288000"/>
          </a:xfrm>
          <a:prstGeom prst="straightConnector1">
            <a:avLst/>
          </a:prstGeom>
          <a:noFill/>
          <a:ln w="19050" cap="flat" cmpd="sng" algn="ctr">
            <a:noFill/>
            <a:prstDash val="dash"/>
            <a:tailEnd type="triangle"/>
          </a:ln>
          <a:effectLst/>
        </p:spPr>
      </p:cxnSp>
      <p:sp>
        <p:nvSpPr>
          <p:cNvPr id="40" name="Retângulo 39">
            <a:extLst>
              <a:ext uri="{FF2B5EF4-FFF2-40B4-BE49-F238E27FC236}">
                <a16:creationId xmlns:a16="http://schemas.microsoft.com/office/drawing/2014/main" id="{EFE81D71-C2D1-F05F-AA99-DF0FFCD9E628}"/>
              </a:ext>
            </a:extLst>
          </p:cNvPr>
          <p:cNvSpPr/>
          <p:nvPr/>
        </p:nvSpPr>
        <p:spPr>
          <a:xfrm>
            <a:off x="737419" y="3862152"/>
            <a:ext cx="9305738" cy="4324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7" name="Conector de Seta Reta 26">
            <a:extLst>
              <a:ext uri="{FF2B5EF4-FFF2-40B4-BE49-F238E27FC236}">
                <a16:creationId xmlns:a16="http://schemas.microsoft.com/office/drawing/2014/main" id="{67F382B2-C7FB-84AA-C7F1-36475997D940}"/>
              </a:ext>
            </a:extLst>
          </p:cNvPr>
          <p:cNvCxnSpPr>
            <a:cxnSpLocks/>
          </p:cNvCxnSpPr>
          <p:nvPr/>
        </p:nvCxnSpPr>
        <p:spPr>
          <a:xfrm>
            <a:off x="5033211" y="4207722"/>
            <a:ext cx="0" cy="288000"/>
          </a:xfrm>
          <a:prstGeom prst="straightConnector1">
            <a:avLst/>
          </a:prstGeom>
          <a:noFill/>
          <a:ln w="19050" cap="flat" cmpd="sng" algn="ctr">
            <a:noFill/>
            <a:prstDash val="dash"/>
            <a:tailEnd type="triangle"/>
          </a:ln>
          <a:effectLst/>
        </p:spPr>
      </p:cxnSp>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CaixaDeTexto 10">
            <a:extLst>
              <a:ext uri="{FF2B5EF4-FFF2-40B4-BE49-F238E27FC236}">
                <a16:creationId xmlns:a16="http://schemas.microsoft.com/office/drawing/2014/main" id="{D0D7C8EB-AD11-30FC-0531-01F7D0329F1A}"/>
              </a:ext>
            </a:extLst>
          </p:cNvPr>
          <p:cNvSpPr txBox="1"/>
          <p:nvPr/>
        </p:nvSpPr>
        <p:spPr>
          <a:xfrm>
            <a:off x="375262" y="372541"/>
            <a:ext cx="10140338" cy="400110"/>
          </a:xfrm>
          <a:prstGeom prst="rect">
            <a:avLst/>
          </a:prstGeom>
          <a:noFill/>
        </p:spPr>
        <p:txBody>
          <a:bodyPr wrap="square" rtlCol="0">
            <a:spAutoFit/>
          </a:bodyPr>
          <a:lstStyle/>
          <a:p>
            <a:r>
              <a:rPr lang="pt-BR" sz="2000" b="1" dirty="0">
                <a:solidFill>
                  <a:schemeClr val="bg2">
                    <a:lumMod val="25000"/>
                  </a:schemeClr>
                </a:solidFill>
                <a:latin typeface="Lato Bold" panose="020F0502020204030203" pitchFamily="34" charset="0"/>
                <a:ea typeface="Lato Bold" panose="020F0502020204030203" pitchFamily="34" charset="0"/>
                <a:cs typeface="Lato Bold" panose="020F0502020204030203" pitchFamily="34" charset="0"/>
              </a:rPr>
              <a:t>Simulação com teto de 1,80%</a:t>
            </a:r>
          </a:p>
        </p:txBody>
      </p:sp>
      <p:cxnSp>
        <p:nvCxnSpPr>
          <p:cNvPr id="12" name="Conector reto 6">
            <a:extLst>
              <a:ext uri="{FF2B5EF4-FFF2-40B4-BE49-F238E27FC236}">
                <a16:creationId xmlns:a16="http://schemas.microsoft.com/office/drawing/2014/main" id="{0C594D84-BE47-2B6D-1C36-72DDB26AB03C}"/>
              </a:ext>
            </a:extLst>
          </p:cNvPr>
          <p:cNvCxnSpPr>
            <a:cxnSpLocks/>
          </p:cNvCxnSpPr>
          <p:nvPr/>
        </p:nvCxnSpPr>
        <p:spPr>
          <a:xfrm>
            <a:off x="466852" y="809154"/>
            <a:ext cx="10151385" cy="0"/>
          </a:xfrm>
          <a:prstGeom prst="line">
            <a:avLst/>
          </a:prstGeom>
          <a:ln>
            <a:solidFill>
              <a:schemeClr val="accent5">
                <a:lumMod val="50000"/>
              </a:schemeClr>
            </a:solidFill>
          </a:ln>
        </p:spPr>
        <p:style>
          <a:lnRef idx="1">
            <a:schemeClr val="accent4"/>
          </a:lnRef>
          <a:fillRef idx="0">
            <a:schemeClr val="accent4"/>
          </a:fillRef>
          <a:effectRef idx="0">
            <a:schemeClr val="accent4"/>
          </a:effectRef>
          <a:fontRef idx="minor">
            <a:schemeClr val="tx1"/>
          </a:fontRef>
        </p:style>
      </p:cxnSp>
      <p:sp>
        <p:nvSpPr>
          <p:cNvPr id="8" name="CaixaDeTexto 7">
            <a:extLst>
              <a:ext uri="{FF2B5EF4-FFF2-40B4-BE49-F238E27FC236}">
                <a16:creationId xmlns:a16="http://schemas.microsoft.com/office/drawing/2014/main" id="{B9E47C2A-209B-916E-4CCA-D8241A27DB62}"/>
              </a:ext>
            </a:extLst>
          </p:cNvPr>
          <p:cNvSpPr txBox="1"/>
          <p:nvPr/>
        </p:nvSpPr>
        <p:spPr>
          <a:xfrm>
            <a:off x="1081938" y="5028101"/>
            <a:ext cx="1606073"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110% do DI 2 anos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(méd. dez/24: 14,51%)</a:t>
            </a:r>
          </a:p>
        </p:txBody>
      </p:sp>
      <p:sp>
        <p:nvSpPr>
          <p:cNvPr id="10" name="CaixaDeTexto 9">
            <a:extLst>
              <a:ext uri="{FF2B5EF4-FFF2-40B4-BE49-F238E27FC236}">
                <a16:creationId xmlns:a16="http://schemas.microsoft.com/office/drawing/2014/main" id="{45BBF788-CF6E-05FE-2E12-3D3F29A95DBD}"/>
              </a:ext>
            </a:extLst>
          </p:cNvPr>
          <p:cNvSpPr txBox="1"/>
          <p:nvPr/>
        </p:nvSpPr>
        <p:spPr>
          <a:xfrm>
            <a:off x="1823720" y="5474249"/>
            <a:ext cx="1688943"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Agências, correspondentes, mídia e RCO </a:t>
            </a:r>
            <a:b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b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(4,5% / 24 meses)</a:t>
            </a:r>
          </a:p>
        </p:txBody>
      </p:sp>
      <p:sp>
        <p:nvSpPr>
          <p:cNvPr id="13" name="CaixaDeTexto 12">
            <a:extLst>
              <a:ext uri="{FF2B5EF4-FFF2-40B4-BE49-F238E27FC236}">
                <a16:creationId xmlns:a16="http://schemas.microsoft.com/office/drawing/2014/main" id="{21BEC9D2-504A-01E7-8ED7-9032C4491421}"/>
              </a:ext>
            </a:extLst>
          </p:cNvPr>
          <p:cNvSpPr txBox="1"/>
          <p:nvPr/>
        </p:nvSpPr>
        <p:spPr>
          <a:xfrm>
            <a:off x="2678024" y="4532687"/>
            <a:ext cx="1561844"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Inadimplência </a:t>
            </a:r>
            <a:b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b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(3,78% / 24 meses)</a:t>
            </a:r>
          </a:p>
        </p:txBody>
      </p:sp>
      <p:sp>
        <p:nvSpPr>
          <p:cNvPr id="14" name="CaixaDeTexto 13">
            <a:extLst>
              <a:ext uri="{FF2B5EF4-FFF2-40B4-BE49-F238E27FC236}">
                <a16:creationId xmlns:a16="http://schemas.microsoft.com/office/drawing/2014/main" id="{EF9631A9-C2A4-E92B-5E70-C10394F0178A}"/>
              </a:ext>
            </a:extLst>
          </p:cNvPr>
          <p:cNvSpPr txBox="1"/>
          <p:nvPr/>
        </p:nvSpPr>
        <p:spPr>
          <a:xfrm>
            <a:off x="3416557" y="5254530"/>
            <a:ext cx="1561839" cy="5539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Processamento e ressarcimento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custos operacionais</a:t>
            </a:r>
          </a:p>
        </p:txBody>
      </p:sp>
      <p:sp>
        <p:nvSpPr>
          <p:cNvPr id="15" name="CaixaDeTexto 14">
            <a:extLst>
              <a:ext uri="{FF2B5EF4-FFF2-40B4-BE49-F238E27FC236}">
                <a16:creationId xmlns:a16="http://schemas.microsoft.com/office/drawing/2014/main" id="{6E10D3C9-24FF-4563-8AE0-0A460C2D8B85}"/>
              </a:ext>
            </a:extLst>
          </p:cNvPr>
          <p:cNvSpPr txBox="1"/>
          <p:nvPr/>
        </p:nvSpPr>
        <p:spPr>
          <a:xfrm>
            <a:off x="4252289" y="4528952"/>
            <a:ext cx="1561844" cy="24622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a:ln>
                  <a:noFill/>
                </a:ln>
                <a:solidFill>
                  <a:srgbClr val="3F3F3F"/>
                </a:solidFill>
                <a:effectLst/>
                <a:uLnTx/>
                <a:uFillTx/>
                <a:latin typeface="Montserrat" panose="00000500000000000000" pitchFamily="2" charset="0"/>
                <a:ea typeface="+mn-ea"/>
                <a:cs typeface="+mn-cs"/>
              </a:rPr>
              <a:t>Impostos</a:t>
            </a:r>
          </a:p>
        </p:txBody>
      </p:sp>
      <p:sp>
        <p:nvSpPr>
          <p:cNvPr id="16" name="CaixaDeTexto 15">
            <a:extLst>
              <a:ext uri="{FF2B5EF4-FFF2-40B4-BE49-F238E27FC236}">
                <a16:creationId xmlns:a16="http://schemas.microsoft.com/office/drawing/2014/main" id="{FA0F1627-F205-540E-16C3-0B7D0D8244F9}"/>
              </a:ext>
            </a:extLst>
          </p:cNvPr>
          <p:cNvSpPr txBox="1"/>
          <p:nvPr/>
        </p:nvSpPr>
        <p:spPr>
          <a:xfrm>
            <a:off x="5192808" y="5028101"/>
            <a:ext cx="1242650"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Comercial e administrativo</a:t>
            </a:r>
          </a:p>
        </p:txBody>
      </p:sp>
      <p:sp>
        <p:nvSpPr>
          <p:cNvPr id="17" name="CaixaDeTexto 16">
            <a:extLst>
              <a:ext uri="{FF2B5EF4-FFF2-40B4-BE49-F238E27FC236}">
                <a16:creationId xmlns:a16="http://schemas.microsoft.com/office/drawing/2014/main" id="{41C72AFD-5BEA-C564-A8BB-93736E2D499A}"/>
              </a:ext>
            </a:extLst>
          </p:cNvPr>
          <p:cNvSpPr txBox="1"/>
          <p:nvPr/>
        </p:nvSpPr>
        <p:spPr>
          <a:xfrm>
            <a:off x="5964669" y="5474249"/>
            <a:ext cx="1213128" cy="5539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Cobrança, jurídico, </a:t>
            </a:r>
            <a:r>
              <a:rPr kumimoji="0" lang="pt-BR" sz="1000" b="0" i="1" u="none" strike="noStrike" kern="0" cap="none" spc="0" normalizeH="0" baseline="0" noProof="0" dirty="0" err="1">
                <a:ln>
                  <a:noFill/>
                </a:ln>
                <a:solidFill>
                  <a:srgbClr val="3F3F3F"/>
                </a:solidFill>
                <a:effectLst/>
                <a:uLnTx/>
                <a:uFillTx/>
                <a:latin typeface="Montserrat" panose="00000500000000000000" pitchFamily="2" charset="0"/>
                <a:ea typeface="+mn-ea"/>
                <a:cs typeface="+mn-cs"/>
              </a:rPr>
              <a:t>call</a:t>
            </a: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 center e outros</a:t>
            </a:r>
          </a:p>
        </p:txBody>
      </p:sp>
      <p:cxnSp>
        <p:nvCxnSpPr>
          <p:cNvPr id="21" name="Conector de Seta Reta 20">
            <a:extLst>
              <a:ext uri="{FF2B5EF4-FFF2-40B4-BE49-F238E27FC236}">
                <a16:creationId xmlns:a16="http://schemas.microsoft.com/office/drawing/2014/main" id="{31B124CF-CD98-962F-A381-E8B1C30E9676}"/>
              </a:ext>
            </a:extLst>
          </p:cNvPr>
          <p:cNvCxnSpPr>
            <a:cxnSpLocks/>
          </p:cNvCxnSpPr>
          <p:nvPr/>
        </p:nvCxnSpPr>
        <p:spPr>
          <a:xfrm>
            <a:off x="1884680" y="4227386"/>
            <a:ext cx="0" cy="756000"/>
          </a:xfrm>
          <a:prstGeom prst="straightConnector1">
            <a:avLst/>
          </a:prstGeom>
          <a:noFill/>
          <a:ln w="19050" cap="flat" cmpd="sng" algn="ctr">
            <a:solidFill>
              <a:srgbClr val="000000">
                <a:lumMod val="50000"/>
                <a:lumOff val="50000"/>
              </a:srgbClr>
            </a:solidFill>
            <a:prstDash val="dash"/>
            <a:tailEnd type="triangle"/>
          </a:ln>
          <a:effectLst/>
        </p:spPr>
      </p:cxnSp>
      <p:sp>
        <p:nvSpPr>
          <p:cNvPr id="33" name="CaixaDeTexto 32">
            <a:extLst>
              <a:ext uri="{FF2B5EF4-FFF2-40B4-BE49-F238E27FC236}">
                <a16:creationId xmlns:a16="http://schemas.microsoft.com/office/drawing/2014/main" id="{F3037010-B32E-F2AF-DF98-D98AF359A58F}"/>
              </a:ext>
            </a:extLst>
          </p:cNvPr>
          <p:cNvSpPr txBox="1"/>
          <p:nvPr/>
        </p:nvSpPr>
        <p:spPr>
          <a:xfrm>
            <a:off x="622415" y="4346136"/>
            <a:ext cx="1010690" cy="553998"/>
          </a:xfrm>
          <a:prstGeom prst="rect">
            <a:avLst/>
          </a:prstGeom>
          <a:solidFill>
            <a:srgbClr val="FFFFFF"/>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Juros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Receitas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 a.m.)</a:t>
            </a:r>
          </a:p>
        </p:txBody>
      </p:sp>
      <p:sp>
        <p:nvSpPr>
          <p:cNvPr id="34" name="CaixaDeTexto 33">
            <a:extLst>
              <a:ext uri="{FF2B5EF4-FFF2-40B4-BE49-F238E27FC236}">
                <a16:creationId xmlns:a16="http://schemas.microsoft.com/office/drawing/2014/main" id="{0A3D115D-E50F-FC0C-1FDC-79563091F76D}"/>
              </a:ext>
            </a:extLst>
          </p:cNvPr>
          <p:cNvSpPr txBox="1"/>
          <p:nvPr/>
        </p:nvSpPr>
        <p:spPr>
          <a:xfrm>
            <a:off x="9633253" y="1261499"/>
            <a:ext cx="1969967" cy="1477328"/>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0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sym typeface="Arial"/>
              </a:rPr>
              <a:t>Estudo tem como base estrutura de custos de bancos associados, lembrando que poderão existir diferenças de acordo com as características específicas de cada Instituição Financeira (custo de captação, estrutura de distribuição, política de crédito adotada, etc.)</a:t>
            </a:r>
            <a:endParaRPr kumimoji="0" lang="pt-BR" sz="12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39" name="Retângulo 38">
            <a:extLst>
              <a:ext uri="{FF2B5EF4-FFF2-40B4-BE49-F238E27FC236}">
                <a16:creationId xmlns:a16="http://schemas.microsoft.com/office/drawing/2014/main" id="{C75ADDDF-7BBC-60AD-E80E-0BBEE31672D6}"/>
              </a:ext>
            </a:extLst>
          </p:cNvPr>
          <p:cNvSpPr/>
          <p:nvPr/>
        </p:nvSpPr>
        <p:spPr>
          <a:xfrm>
            <a:off x="375263" y="888660"/>
            <a:ext cx="10830802"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Cenário com teto de 1,80% ainda resulta em inviabilidade econômica</a:t>
            </a:r>
          </a:p>
        </p:txBody>
      </p:sp>
      <p:cxnSp>
        <p:nvCxnSpPr>
          <p:cNvPr id="5" name="Conector de Seta Reta 4">
            <a:extLst>
              <a:ext uri="{FF2B5EF4-FFF2-40B4-BE49-F238E27FC236}">
                <a16:creationId xmlns:a16="http://schemas.microsoft.com/office/drawing/2014/main" id="{FB42E901-6106-7EC6-DB3B-616A70F083B6}"/>
              </a:ext>
            </a:extLst>
          </p:cNvPr>
          <p:cNvCxnSpPr>
            <a:cxnSpLocks/>
          </p:cNvCxnSpPr>
          <p:nvPr/>
        </p:nvCxnSpPr>
        <p:spPr>
          <a:xfrm>
            <a:off x="2668191" y="4227386"/>
            <a:ext cx="0" cy="1188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0" name="Conector de Seta Reta 29">
            <a:extLst>
              <a:ext uri="{FF2B5EF4-FFF2-40B4-BE49-F238E27FC236}">
                <a16:creationId xmlns:a16="http://schemas.microsoft.com/office/drawing/2014/main" id="{F9F0040F-243B-CFEB-915A-0C7A59F32F85}"/>
              </a:ext>
            </a:extLst>
          </p:cNvPr>
          <p:cNvCxnSpPr>
            <a:cxnSpLocks/>
          </p:cNvCxnSpPr>
          <p:nvPr/>
        </p:nvCxnSpPr>
        <p:spPr>
          <a:xfrm>
            <a:off x="6571233" y="4356186"/>
            <a:ext cx="0" cy="1080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5" name="Conector de Seta Reta 34">
            <a:extLst>
              <a:ext uri="{FF2B5EF4-FFF2-40B4-BE49-F238E27FC236}">
                <a16:creationId xmlns:a16="http://schemas.microsoft.com/office/drawing/2014/main" id="{02756342-8D1C-7BC1-EF74-DFED90FD5B9C}"/>
              </a:ext>
            </a:extLst>
          </p:cNvPr>
          <p:cNvCxnSpPr>
            <a:cxnSpLocks/>
          </p:cNvCxnSpPr>
          <p:nvPr/>
        </p:nvCxnSpPr>
        <p:spPr>
          <a:xfrm>
            <a:off x="4197476" y="4227386"/>
            <a:ext cx="0" cy="972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6" name="Conector de Seta Reta 35">
            <a:extLst>
              <a:ext uri="{FF2B5EF4-FFF2-40B4-BE49-F238E27FC236}">
                <a16:creationId xmlns:a16="http://schemas.microsoft.com/office/drawing/2014/main" id="{3144BADE-BD4A-CA1A-DD02-3CD106C19287}"/>
              </a:ext>
            </a:extLst>
          </p:cNvPr>
          <p:cNvCxnSpPr>
            <a:cxnSpLocks/>
          </p:cNvCxnSpPr>
          <p:nvPr/>
        </p:nvCxnSpPr>
        <p:spPr>
          <a:xfrm>
            <a:off x="5814133" y="4227386"/>
            <a:ext cx="0" cy="792000"/>
          </a:xfrm>
          <a:prstGeom prst="straightConnector1">
            <a:avLst/>
          </a:prstGeom>
          <a:noFill/>
          <a:ln w="19050" cap="flat" cmpd="sng" algn="ctr">
            <a:solidFill>
              <a:srgbClr val="000000">
                <a:lumMod val="50000"/>
                <a:lumOff val="50000"/>
              </a:srgbClr>
            </a:solidFill>
            <a:prstDash val="dash"/>
            <a:tailEnd type="triangle"/>
          </a:ln>
          <a:effectLst/>
        </p:spPr>
      </p:cxnSp>
      <p:sp>
        <p:nvSpPr>
          <p:cNvPr id="18" name="CaixaDeTexto 17">
            <a:extLst>
              <a:ext uri="{FF2B5EF4-FFF2-40B4-BE49-F238E27FC236}">
                <a16:creationId xmlns:a16="http://schemas.microsoft.com/office/drawing/2014/main" id="{C27A0433-8585-D2BE-77C1-18ABA7636F3A}"/>
              </a:ext>
            </a:extLst>
          </p:cNvPr>
          <p:cNvSpPr txBox="1"/>
          <p:nvPr/>
        </p:nvSpPr>
        <p:spPr>
          <a:xfrm>
            <a:off x="6886098" y="4528952"/>
            <a:ext cx="926261"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Predial e Tecnologia</a:t>
            </a:r>
          </a:p>
        </p:txBody>
      </p:sp>
      <p:sp>
        <p:nvSpPr>
          <p:cNvPr id="37" name="CaixaDeTexto 36">
            <a:extLst>
              <a:ext uri="{FF2B5EF4-FFF2-40B4-BE49-F238E27FC236}">
                <a16:creationId xmlns:a16="http://schemas.microsoft.com/office/drawing/2014/main" id="{BD70B2AD-7D3A-E762-AEB0-CA84BFAE174E}"/>
              </a:ext>
            </a:extLst>
          </p:cNvPr>
          <p:cNvSpPr txBox="1"/>
          <p:nvPr/>
        </p:nvSpPr>
        <p:spPr>
          <a:xfrm>
            <a:off x="8417496" y="4528952"/>
            <a:ext cx="926261"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45% de imposto</a:t>
            </a:r>
          </a:p>
        </p:txBody>
      </p:sp>
      <p:cxnSp>
        <p:nvCxnSpPr>
          <p:cNvPr id="28" name="Conector de Seta Reta 27">
            <a:extLst>
              <a:ext uri="{FF2B5EF4-FFF2-40B4-BE49-F238E27FC236}">
                <a16:creationId xmlns:a16="http://schemas.microsoft.com/office/drawing/2014/main" id="{A8C14FFD-2A1A-AED6-102F-AAF625A8DE98}"/>
              </a:ext>
            </a:extLst>
          </p:cNvPr>
          <p:cNvCxnSpPr>
            <a:cxnSpLocks/>
          </p:cNvCxnSpPr>
          <p:nvPr/>
        </p:nvCxnSpPr>
        <p:spPr>
          <a:xfrm>
            <a:off x="7349228" y="4207722"/>
            <a:ext cx="0" cy="288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29" name="Conector de Seta Reta 28">
            <a:extLst>
              <a:ext uri="{FF2B5EF4-FFF2-40B4-BE49-F238E27FC236}">
                <a16:creationId xmlns:a16="http://schemas.microsoft.com/office/drawing/2014/main" id="{4011C45C-5B6D-8596-F2A4-C15AF1E532F3}"/>
              </a:ext>
            </a:extLst>
          </p:cNvPr>
          <p:cNvCxnSpPr>
            <a:cxnSpLocks/>
          </p:cNvCxnSpPr>
          <p:nvPr/>
        </p:nvCxnSpPr>
        <p:spPr>
          <a:xfrm>
            <a:off x="8880626" y="4207722"/>
            <a:ext cx="0" cy="288000"/>
          </a:xfrm>
          <a:prstGeom prst="straightConnector1">
            <a:avLst/>
          </a:prstGeom>
          <a:noFill/>
          <a:ln w="19050" cap="flat" cmpd="sng" algn="ctr">
            <a:solidFill>
              <a:srgbClr val="000000">
                <a:lumMod val="50000"/>
                <a:lumOff val="50000"/>
              </a:srgbClr>
            </a:solidFill>
            <a:prstDash val="dash"/>
            <a:tailEnd type="triangle"/>
          </a:ln>
          <a:effectLst/>
        </p:spPr>
      </p:cxnSp>
      <p:pic>
        <p:nvPicPr>
          <p:cNvPr id="3" name="Picture 15">
            <a:extLst>
              <a:ext uri="{FF2B5EF4-FFF2-40B4-BE49-F238E27FC236}">
                <a16:creationId xmlns:a16="http://schemas.microsoft.com/office/drawing/2014/main" id="{63ACD3B8-9F3C-0A24-88E7-92C33887FCFE}"/>
              </a:ext>
            </a:extLst>
          </p:cNvPr>
          <p:cNvPicPr>
            <a:picLocks noChangeAspect="1"/>
          </p:cNvPicPr>
          <p:nvPr/>
        </p:nvPicPr>
        <p:blipFill>
          <a:blip r:embed="rId3"/>
          <a:stretch>
            <a:fillRect/>
          </a:stretch>
        </p:blipFill>
        <p:spPr>
          <a:xfrm>
            <a:off x="10940473" y="393391"/>
            <a:ext cx="826078" cy="113312"/>
          </a:xfrm>
          <a:prstGeom prst="rect">
            <a:avLst/>
          </a:prstGeom>
        </p:spPr>
      </p:pic>
      <p:sp>
        <p:nvSpPr>
          <p:cNvPr id="2" name="Espaço Reservado para Número de Slide 1">
            <a:extLst>
              <a:ext uri="{FF2B5EF4-FFF2-40B4-BE49-F238E27FC236}">
                <a16:creationId xmlns:a16="http://schemas.microsoft.com/office/drawing/2014/main" id="{F225E817-1C0D-8439-67DF-C67394B9F79E}"/>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15</a:t>
            </a:fld>
            <a:endParaRPr kumimoji="0" lang="en-US" sz="900" b="0" i="0" u="none" strike="noStrike" kern="1200" cap="none" spc="0" normalizeH="0" baseline="0" noProof="0">
              <a:ln>
                <a:noFill/>
              </a:ln>
              <a:solidFill>
                <a:srgbClr val="000000"/>
              </a:solidFill>
              <a:effectLst/>
              <a:uLnTx/>
              <a:uFillTx/>
              <a:latin typeface="Arial"/>
              <a:cs typeface="Arial"/>
              <a:sym typeface="Arial"/>
            </a:endParaRPr>
          </a:p>
        </p:txBody>
      </p:sp>
      <p:graphicFrame>
        <p:nvGraphicFramePr>
          <p:cNvPr id="22" name="Gráfico 21">
            <a:extLst>
              <a:ext uri="{FF2B5EF4-FFF2-40B4-BE49-F238E27FC236}">
                <a16:creationId xmlns:a16="http://schemas.microsoft.com/office/drawing/2014/main" id="{5E0066C4-1959-4879-B604-09A45C89E293}"/>
              </a:ext>
            </a:extLst>
          </p:cNvPr>
          <p:cNvGraphicFramePr>
            <a:graphicFrameLocks/>
          </p:cNvGraphicFramePr>
          <p:nvPr/>
        </p:nvGraphicFramePr>
        <p:xfrm>
          <a:off x="152806" y="1575311"/>
          <a:ext cx="10154514" cy="3485776"/>
        </p:xfrm>
        <a:graphic>
          <a:graphicData uri="http://schemas.openxmlformats.org/drawingml/2006/chart">
            <c:chart xmlns:c="http://schemas.openxmlformats.org/drawingml/2006/chart" xmlns:r="http://schemas.openxmlformats.org/officeDocument/2006/relationships" r:id="rId4"/>
          </a:graphicData>
        </a:graphic>
      </p:graphicFrame>
      <p:sp>
        <p:nvSpPr>
          <p:cNvPr id="23" name="CaixaDeTexto 22">
            <a:extLst>
              <a:ext uri="{FF2B5EF4-FFF2-40B4-BE49-F238E27FC236}">
                <a16:creationId xmlns:a16="http://schemas.microsoft.com/office/drawing/2014/main" id="{46690C3E-821D-1FA4-A1D4-C5EC6782460B}"/>
              </a:ext>
            </a:extLst>
          </p:cNvPr>
          <p:cNvSpPr txBox="1"/>
          <p:nvPr/>
        </p:nvSpPr>
        <p:spPr>
          <a:xfrm>
            <a:off x="7812359" y="3556605"/>
            <a:ext cx="720000" cy="276999"/>
          </a:xfrm>
          <a:prstGeom prst="rect">
            <a:avLst/>
          </a:prstGeom>
          <a:noFill/>
        </p:spPr>
        <p:txBody>
          <a:bodyPr wrap="square">
            <a:spAutoFit/>
          </a:bodyPr>
          <a:lstStyle/>
          <a:p>
            <a:r>
              <a:rPr lang="pt-BR" sz="1200" b="1" dirty="0">
                <a:solidFill>
                  <a:srgbClr val="FF0000"/>
                </a:solidFill>
                <a:latin typeface="Montserrat" panose="00000500000000000000" pitchFamily="2" charset="0"/>
              </a:rPr>
              <a:t>-0,02%</a:t>
            </a:r>
          </a:p>
        </p:txBody>
      </p:sp>
      <p:sp>
        <p:nvSpPr>
          <p:cNvPr id="24" name="Retângulo 23">
            <a:extLst>
              <a:ext uri="{FF2B5EF4-FFF2-40B4-BE49-F238E27FC236}">
                <a16:creationId xmlns:a16="http://schemas.microsoft.com/office/drawing/2014/main" id="{4B167BAB-A05D-5A89-899F-F0171B257087}"/>
              </a:ext>
            </a:extLst>
          </p:cNvPr>
          <p:cNvSpPr/>
          <p:nvPr/>
        </p:nvSpPr>
        <p:spPr>
          <a:xfrm>
            <a:off x="7697285" y="3863470"/>
            <a:ext cx="854124" cy="367451"/>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5" name="Imagem 24">
            <a:extLst>
              <a:ext uri="{FF2B5EF4-FFF2-40B4-BE49-F238E27FC236}">
                <a16:creationId xmlns:a16="http://schemas.microsoft.com/office/drawing/2014/main" id="{4E7477BA-513C-A85C-545E-BBEC65810C3D}"/>
              </a:ext>
            </a:extLst>
          </p:cNvPr>
          <p:cNvPicPr>
            <a:picLocks noChangeAspect="1"/>
          </p:cNvPicPr>
          <p:nvPr/>
        </p:nvPicPr>
        <p:blipFill>
          <a:blip r:embed="rId5"/>
          <a:srcRect b="12772"/>
          <a:stretch/>
        </p:blipFill>
        <p:spPr>
          <a:xfrm>
            <a:off x="7742500" y="3937370"/>
            <a:ext cx="751969" cy="290409"/>
          </a:xfrm>
          <a:prstGeom prst="rect">
            <a:avLst/>
          </a:prstGeom>
        </p:spPr>
      </p:pic>
      <p:sp>
        <p:nvSpPr>
          <p:cNvPr id="26" name="Retângulo 25">
            <a:extLst>
              <a:ext uri="{FF2B5EF4-FFF2-40B4-BE49-F238E27FC236}">
                <a16:creationId xmlns:a16="http://schemas.microsoft.com/office/drawing/2014/main" id="{4FFF5F42-F517-32F7-DEDA-D2ED4BAE7773}"/>
              </a:ext>
            </a:extLst>
          </p:cNvPr>
          <p:cNvSpPr/>
          <p:nvPr/>
        </p:nvSpPr>
        <p:spPr>
          <a:xfrm>
            <a:off x="7947660" y="3857098"/>
            <a:ext cx="323659" cy="36000"/>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9192952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16" name="Picture 15">
            <a:extLst>
              <a:ext uri="{FF2B5EF4-FFF2-40B4-BE49-F238E27FC236}">
                <a16:creationId xmlns:a16="http://schemas.microsoft.com/office/drawing/2014/main" id="{C75E5B3F-8750-7C4D-8A71-C850D86A3163}"/>
              </a:ext>
            </a:extLst>
          </p:cNvPr>
          <p:cNvPicPr>
            <a:picLocks noChangeAspect="1"/>
          </p:cNvPicPr>
          <p:nvPr/>
        </p:nvPicPr>
        <p:blipFill>
          <a:blip r:embed="rId3"/>
          <a:stretch>
            <a:fillRect/>
          </a:stretch>
        </p:blipFill>
        <p:spPr>
          <a:xfrm>
            <a:off x="10940473" y="393391"/>
            <a:ext cx="826078" cy="113312"/>
          </a:xfrm>
          <a:prstGeom prst="rect">
            <a:avLst/>
          </a:prstGeom>
        </p:spPr>
      </p:pic>
      <p:sp>
        <p:nvSpPr>
          <p:cNvPr id="4" name="Google Shape;266;p20">
            <a:extLst>
              <a:ext uri="{FF2B5EF4-FFF2-40B4-BE49-F238E27FC236}">
                <a16:creationId xmlns:a16="http://schemas.microsoft.com/office/drawing/2014/main" id="{7D6518F9-292E-03B8-EC67-63E282D829F2}"/>
              </a:ext>
            </a:extLst>
          </p:cNvPr>
          <p:cNvSpPr txBox="1"/>
          <p:nvPr/>
        </p:nvSpPr>
        <p:spPr>
          <a:xfrm>
            <a:off x="425448" y="263270"/>
            <a:ext cx="10254315" cy="400069"/>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r>
              <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rPr>
              <a:t>Analise de perda INSS por tipo de benefício com taxa </a:t>
            </a:r>
            <a:r>
              <a:rPr kumimoji="0" lang="pt-BR" sz="2000" b="1" i="0" u="none" strike="noStrike" kern="0" cap="none" spc="0" normalizeH="0" baseline="0" noProof="0" dirty="0">
                <a:ln>
                  <a:noFill/>
                </a:ln>
                <a:solidFill>
                  <a:srgbClr val="000000"/>
                </a:solidFill>
                <a:effectLst/>
                <a:highlight>
                  <a:srgbClr val="FFFF00"/>
                </a:highlight>
                <a:uLnTx/>
                <a:uFillTx/>
                <a:latin typeface="Trebuchet MS" panose="020B0603020202020204" pitchFamily="34" charset="0"/>
                <a:ea typeface="+mn-ea"/>
                <a:cs typeface="Arial"/>
              </a:rPr>
              <a:t>teto de 1,80%</a:t>
            </a:r>
            <a:endParaRPr kumimoji="0" lang="pt-BR" sz="2000" b="1" i="0" u="none" strike="noStrike" kern="0" cap="none" spc="0" normalizeH="0" baseline="0" noProof="0" dirty="0">
              <a:ln>
                <a:noFill/>
              </a:ln>
              <a:solidFill>
                <a:srgbClr val="000000"/>
              </a:solidFill>
              <a:effectLst/>
              <a:highlight>
                <a:srgbClr val="FFFF00"/>
              </a:highlight>
              <a:uLnTx/>
              <a:uFillTx/>
              <a:latin typeface="Trebuchet MS" panose="020B0603020202020204" pitchFamily="34" charset="0"/>
              <a:ea typeface="+mn-ea"/>
              <a:cs typeface="Arial"/>
              <a:sym typeface="Arial"/>
            </a:endParaRPr>
          </a:p>
        </p:txBody>
      </p:sp>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Espaço Reservado para Número de Slide 1">
            <a:extLst>
              <a:ext uri="{FF2B5EF4-FFF2-40B4-BE49-F238E27FC236}">
                <a16:creationId xmlns:a16="http://schemas.microsoft.com/office/drawing/2014/main" id="{23351F62-6344-85E6-7F41-BF43CAF4518E}"/>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16</a:t>
            </a:fld>
            <a:endParaRPr kumimoji="0" lang="en-US" sz="900" b="0" i="0" u="none" strike="noStrike" kern="1200" cap="none" spc="0" normalizeH="0" baseline="0" noProof="0" dirty="0">
              <a:ln>
                <a:noFill/>
              </a:ln>
              <a:solidFill>
                <a:srgbClr val="000000"/>
              </a:solidFill>
              <a:effectLst/>
              <a:uLnTx/>
              <a:uFillTx/>
              <a:latin typeface="Arial"/>
              <a:cs typeface="Arial"/>
              <a:sym typeface="Arial"/>
            </a:endParaRPr>
          </a:p>
        </p:txBody>
      </p:sp>
      <p:sp>
        <p:nvSpPr>
          <p:cNvPr id="2" name="Retângulo 1">
            <a:extLst>
              <a:ext uri="{FF2B5EF4-FFF2-40B4-BE49-F238E27FC236}">
                <a16:creationId xmlns:a16="http://schemas.microsoft.com/office/drawing/2014/main" id="{2457BF5A-187E-D4AE-1246-AF17EAF54C27}"/>
              </a:ext>
            </a:extLst>
          </p:cNvPr>
          <p:cNvSpPr/>
          <p:nvPr/>
        </p:nvSpPr>
        <p:spPr>
          <a:xfrm>
            <a:off x="785157" y="4854195"/>
            <a:ext cx="3321573" cy="830997"/>
          </a:xfrm>
          <a:prstGeom prst="rect">
            <a:avLst/>
          </a:prstGeom>
          <a:no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Idade média da carteira:</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Aposentadoria e Pensão:</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59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Invalidez:</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56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pt-BR" sz="1200" b="1" u="sng" kern="0" dirty="0">
                <a:solidFill>
                  <a:srgbClr val="000000"/>
                </a:solidFill>
                <a:latin typeface="CircularXX" panose="020B0804010101010104" pitchFamily="34" charset="0"/>
                <a:cs typeface="CircularXX" panose="020B0804010101010104" pitchFamily="34" charset="0"/>
                <a:sym typeface="Arial"/>
              </a:rPr>
              <a:t>LOAS</a:t>
            </a:r>
            <a:r>
              <a:rPr lang="pt-BR" sz="1200" b="1" kern="0" dirty="0">
                <a:solidFill>
                  <a:srgbClr val="000000"/>
                </a:solidFill>
                <a:latin typeface="CircularXX" panose="020B0804010101010104" pitchFamily="34" charset="0"/>
                <a:cs typeface="CircularXX" panose="020B0804010101010104" pitchFamily="34" charset="0"/>
                <a:sym typeface="Arial"/>
              </a:rPr>
              <a:t>: 31 anos</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p:txBody>
      </p:sp>
      <p:sp>
        <p:nvSpPr>
          <p:cNvPr id="11" name="CaixaDeTexto 10">
            <a:extLst>
              <a:ext uri="{FF2B5EF4-FFF2-40B4-BE49-F238E27FC236}">
                <a16:creationId xmlns:a16="http://schemas.microsoft.com/office/drawing/2014/main" id="{76477594-E830-F2F6-EB87-AF3B68F3803E}"/>
              </a:ext>
            </a:extLst>
          </p:cNvPr>
          <p:cNvSpPr txBox="1"/>
          <p:nvPr/>
        </p:nvSpPr>
        <p:spPr>
          <a:xfrm>
            <a:off x="425447" y="844021"/>
            <a:ext cx="11057716"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Dentre o público em questão, temos diferentes perfis de risco. A fixação do teto em patamar não razoável poderá prejudicar o atendimento daqueles que apresentam maior risco (idade, público, tipo de operação e etc.), bem como operações de menor valor.</a:t>
            </a:r>
          </a:p>
        </p:txBody>
      </p:sp>
      <p:sp>
        <p:nvSpPr>
          <p:cNvPr id="7" name="CaixaDeTexto 6">
            <a:extLst>
              <a:ext uri="{FF2B5EF4-FFF2-40B4-BE49-F238E27FC236}">
                <a16:creationId xmlns:a16="http://schemas.microsoft.com/office/drawing/2014/main" id="{153BCE06-A2FC-7681-61DE-50AF46D89836}"/>
              </a:ext>
            </a:extLst>
          </p:cNvPr>
          <p:cNvSpPr txBox="1"/>
          <p:nvPr/>
        </p:nvSpPr>
        <p:spPr>
          <a:xfrm>
            <a:off x="4418726" y="4862713"/>
            <a:ext cx="2247545" cy="738664"/>
          </a:xfrm>
          <a:prstGeom prst="rect">
            <a:avLst/>
          </a:prstGeom>
          <a:no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4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65% dos tomadores do Consignado INSS estão negativados.</a:t>
            </a:r>
          </a:p>
        </p:txBody>
      </p:sp>
      <p:sp>
        <p:nvSpPr>
          <p:cNvPr id="8" name="Retângulo 7">
            <a:extLst>
              <a:ext uri="{FF2B5EF4-FFF2-40B4-BE49-F238E27FC236}">
                <a16:creationId xmlns:a16="http://schemas.microsoft.com/office/drawing/2014/main" id="{0F79999F-049B-E769-4E81-0A17043DE5C4}"/>
              </a:ext>
            </a:extLst>
          </p:cNvPr>
          <p:cNvSpPr/>
          <p:nvPr/>
        </p:nvSpPr>
        <p:spPr>
          <a:xfrm>
            <a:off x="9364443" y="5549422"/>
            <a:ext cx="2743200" cy="25391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t-BR" sz="1050" b="1"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Fonte: </a:t>
            </a:r>
            <a:r>
              <a:rPr kumimoji="0" lang="pt-BR" sz="1050" b="0"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Associados Febraban / ABBC</a:t>
            </a:r>
          </a:p>
        </p:txBody>
      </p:sp>
      <p:graphicFrame>
        <p:nvGraphicFramePr>
          <p:cNvPr id="13" name="Tabela 12">
            <a:extLst>
              <a:ext uri="{FF2B5EF4-FFF2-40B4-BE49-F238E27FC236}">
                <a16:creationId xmlns:a16="http://schemas.microsoft.com/office/drawing/2014/main" id="{E5637903-D614-A184-5E81-534D97B91249}"/>
              </a:ext>
            </a:extLst>
          </p:cNvPr>
          <p:cNvGraphicFramePr>
            <a:graphicFrameLocks noGrp="1"/>
          </p:cNvGraphicFramePr>
          <p:nvPr/>
        </p:nvGraphicFramePr>
        <p:xfrm>
          <a:off x="901662" y="1770913"/>
          <a:ext cx="9444780" cy="2844180"/>
        </p:xfrm>
        <a:graphic>
          <a:graphicData uri="http://schemas.openxmlformats.org/drawingml/2006/table">
            <a:tbl>
              <a:tblPr/>
              <a:tblGrid>
                <a:gridCol w="912142">
                  <a:extLst>
                    <a:ext uri="{9D8B030D-6E8A-4147-A177-3AD203B41FA5}">
                      <a16:colId xmlns:a16="http://schemas.microsoft.com/office/drawing/2014/main" val="4270785291"/>
                    </a:ext>
                  </a:extLst>
                </a:gridCol>
                <a:gridCol w="1083996">
                  <a:extLst>
                    <a:ext uri="{9D8B030D-6E8A-4147-A177-3AD203B41FA5}">
                      <a16:colId xmlns:a16="http://schemas.microsoft.com/office/drawing/2014/main" val="1778410090"/>
                    </a:ext>
                  </a:extLst>
                </a:gridCol>
                <a:gridCol w="115408">
                  <a:extLst>
                    <a:ext uri="{9D8B030D-6E8A-4147-A177-3AD203B41FA5}">
                      <a16:colId xmlns:a16="http://schemas.microsoft.com/office/drawing/2014/main" val="2675239980"/>
                    </a:ext>
                  </a:extLst>
                </a:gridCol>
                <a:gridCol w="1202971">
                  <a:extLst>
                    <a:ext uri="{9D8B030D-6E8A-4147-A177-3AD203B41FA5}">
                      <a16:colId xmlns:a16="http://schemas.microsoft.com/office/drawing/2014/main" val="199601221"/>
                    </a:ext>
                  </a:extLst>
                </a:gridCol>
                <a:gridCol w="1202971">
                  <a:extLst>
                    <a:ext uri="{9D8B030D-6E8A-4147-A177-3AD203B41FA5}">
                      <a16:colId xmlns:a16="http://schemas.microsoft.com/office/drawing/2014/main" val="3833958901"/>
                    </a:ext>
                  </a:extLst>
                </a:gridCol>
                <a:gridCol w="1202971">
                  <a:extLst>
                    <a:ext uri="{9D8B030D-6E8A-4147-A177-3AD203B41FA5}">
                      <a16:colId xmlns:a16="http://schemas.microsoft.com/office/drawing/2014/main" val="1852000871"/>
                    </a:ext>
                  </a:extLst>
                </a:gridCol>
                <a:gridCol w="115408">
                  <a:extLst>
                    <a:ext uri="{9D8B030D-6E8A-4147-A177-3AD203B41FA5}">
                      <a16:colId xmlns:a16="http://schemas.microsoft.com/office/drawing/2014/main" val="3532426706"/>
                    </a:ext>
                  </a:extLst>
                </a:gridCol>
                <a:gridCol w="1202971">
                  <a:extLst>
                    <a:ext uri="{9D8B030D-6E8A-4147-A177-3AD203B41FA5}">
                      <a16:colId xmlns:a16="http://schemas.microsoft.com/office/drawing/2014/main" val="3496258251"/>
                    </a:ext>
                  </a:extLst>
                </a:gridCol>
                <a:gridCol w="1202971">
                  <a:extLst>
                    <a:ext uri="{9D8B030D-6E8A-4147-A177-3AD203B41FA5}">
                      <a16:colId xmlns:a16="http://schemas.microsoft.com/office/drawing/2014/main" val="4287441037"/>
                    </a:ext>
                  </a:extLst>
                </a:gridCol>
                <a:gridCol w="1202971">
                  <a:extLst>
                    <a:ext uri="{9D8B030D-6E8A-4147-A177-3AD203B41FA5}">
                      <a16:colId xmlns:a16="http://schemas.microsoft.com/office/drawing/2014/main" val="1780523932"/>
                    </a:ext>
                  </a:extLst>
                </a:gridCol>
              </a:tblGrid>
              <a:tr h="247080">
                <a:tc rowSpan="2">
                  <a:txBody>
                    <a:bodyPr/>
                    <a:lstStyle/>
                    <a:p>
                      <a:pPr algn="ctr" rtl="0" fontAlgn="ctr"/>
                      <a:r>
                        <a:rPr lang="pt-BR" sz="1200" b="1" i="0" u="none" strike="noStrike">
                          <a:solidFill>
                            <a:srgbClr val="FFFFFF"/>
                          </a:solidFill>
                          <a:effectLst/>
                          <a:latin typeface="CircularXX" panose="020B0804010101010104" pitchFamily="34" charset="0"/>
                        </a:rPr>
                        <a:t>Idade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rowSpan="2">
                  <a:txBody>
                    <a:bodyPr/>
                    <a:lstStyle/>
                    <a:p>
                      <a:pPr algn="ctr" rtl="0" fontAlgn="ctr"/>
                      <a:r>
                        <a:rPr lang="pt-BR" sz="1200" b="1" i="0" u="none" strike="noStrike">
                          <a:solidFill>
                            <a:srgbClr val="FFFFFF"/>
                          </a:solidFill>
                          <a:effectLst/>
                          <a:latin typeface="CircularXX" panose="020B0804010101010104" pitchFamily="34" charset="0"/>
                        </a:rPr>
                        <a:t>% Produção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a:solidFill>
                            <a:srgbClr val="FFFFFF"/>
                          </a:solidFill>
                          <a:effectLst/>
                          <a:latin typeface="CircularXX" panose="020B0804010101010104" pitchFamily="34" charset="0"/>
                        </a:rPr>
                        <a:t>Perda </a:t>
                      </a:r>
                    </a:p>
                  </a:txBody>
                  <a:tcPr marL="7620" marR="7620" marT="7620" marB="0" anchor="ctr">
                    <a:lnL>
                      <a:noFill/>
                    </a:lnL>
                    <a:lnR>
                      <a:noFill/>
                    </a:lnR>
                    <a:lnT>
                      <a:noFill/>
                    </a:lnT>
                    <a:lnB>
                      <a:noFill/>
                    </a:lnB>
                    <a:solidFill>
                      <a:srgbClr val="000000"/>
                    </a:solidFill>
                  </a:tcPr>
                </a:tc>
                <a:tc hMerge="1">
                  <a:txBody>
                    <a:bodyPr/>
                    <a:lstStyle/>
                    <a:p>
                      <a:endParaRPr lang="pt-BR"/>
                    </a:p>
                  </a:txBody>
                  <a:tcPr/>
                </a:tc>
                <a:tc hMerge="1">
                  <a:txBody>
                    <a:bodyPr/>
                    <a:lstStyle/>
                    <a:p>
                      <a:endParaRPr lang="pt-BR"/>
                    </a:p>
                  </a:txBody>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dirty="0">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733649130"/>
                  </a:ext>
                </a:extLst>
              </a:tr>
              <a:tr h="360000">
                <a:tc vMerge="1">
                  <a:txBody>
                    <a:bodyPr/>
                    <a:lstStyle/>
                    <a:p>
                      <a:endParaRPr lang="pt-BR"/>
                    </a:p>
                  </a:txBody>
                  <a:tcPr/>
                </a:tc>
                <a:tc vMerge="1">
                  <a:txBody>
                    <a:bodyPr/>
                    <a:lstStyle/>
                    <a:p>
                      <a:endParaRPr lang="pt-BR"/>
                    </a:p>
                  </a:txBody>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96449819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até 40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6,5%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0,04%</a:t>
                      </a:r>
                    </a:p>
                  </a:txBody>
                  <a:tcPr marL="6350" marR="6350" marT="6350" marB="0" anchor="ctr">
                    <a:lnL>
                      <a:noFill/>
                    </a:lnL>
                    <a:lnR>
                      <a:noFill/>
                    </a:lnR>
                    <a:lnT w="6350" cap="flat" cmpd="sng" algn="ctr">
                      <a:solidFill>
                        <a:srgbClr val="000000"/>
                      </a:solidFill>
                      <a:prstDash val="solid"/>
                      <a:round/>
                      <a:headEnd type="none" w="med" len="med"/>
                      <a:tailEnd type="none" w="med" len="med"/>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6350" marR="6350" marT="635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6350" marR="6350" marT="635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extLst>
                  <a:ext uri="{0D108BD9-81ED-4DB2-BD59-A6C34878D82A}">
                    <a16:rowId xmlns:a16="http://schemas.microsoft.com/office/drawing/2014/main" val="325510183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41 – 50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dirty="0">
                          <a:solidFill>
                            <a:srgbClr val="000000"/>
                          </a:solidFill>
                          <a:effectLst/>
                          <a:latin typeface="CircularXX" panose="020B0804010101010104" pitchFamily="34" charset="0"/>
                        </a:rPr>
                        <a:t>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0,04%</a:t>
                      </a:r>
                    </a:p>
                  </a:txBody>
                  <a:tcPr marL="6350" marR="6350" marT="635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40645775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51 – 54</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5,0%</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0,03%</a:t>
                      </a:r>
                    </a:p>
                  </a:txBody>
                  <a:tcPr marL="6350" marR="6350" marT="6350" marB="0" anchor="ctr">
                    <a:lnL>
                      <a:noFill/>
                    </a:lnL>
                    <a:lnR>
                      <a:noFill/>
                    </a:lnR>
                    <a:lnT>
                      <a:noFill/>
                    </a:lnT>
                    <a:lnB>
                      <a:noFill/>
                    </a:lnB>
                    <a:solidFill>
                      <a:srgbClr val="B6E6F3"/>
                    </a:solidFill>
                  </a:tcPr>
                </a:tc>
                <a:tc>
                  <a:txBody>
                    <a:bodyPr/>
                    <a:lstStyle/>
                    <a:p>
                      <a:pPr algn="ctr" rtl="0" fontAlgn="b"/>
                      <a:r>
                        <a:rPr lang="pt-BR" sz="1200" b="0" i="0" u="none" strike="noStrike" dirty="0">
                          <a:solidFill>
                            <a:srgbClr val="000000"/>
                          </a:solidFill>
                          <a:effectLst/>
                          <a:latin typeface="CircularXX" panose="020B0804010101010104" pitchFamily="34" charset="0"/>
                        </a:rPr>
                        <a:t>-0,16%</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285610734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55 – 60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2,8%</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5,5%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0,03%</a:t>
                      </a:r>
                    </a:p>
                  </a:txBody>
                  <a:tcPr marL="6350" marR="6350" marT="635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-0,16%</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-0,09%</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301409861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61 – 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3,2%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8,0%</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0,01%</a:t>
                      </a:r>
                    </a:p>
                  </a:txBody>
                  <a:tcPr marL="6350" marR="6350" marT="635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-0,19%</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416805330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66 – 70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4,3%</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8,9%</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-0,27%</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-0,23%</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966131341"/>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71 – 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5,3%</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10,5%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9,7%</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-0,08%</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-0,29%</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-0,26%</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4199638477"/>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73 – 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10,9%</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11,1%</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-0,12%</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-0,31%</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-0,32%</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312540828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&gt;= 75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11,7%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12,2%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-0,34%</a:t>
                      </a:r>
                    </a:p>
                  </a:txBody>
                  <a:tcPr marL="6350" marR="6350" marT="635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-0,36%</a:t>
                      </a:r>
                    </a:p>
                  </a:txBody>
                  <a:tcPr marL="6350" marR="6350" marT="6350" marB="0" anchor="ctr">
                    <a:lnL>
                      <a:noFill/>
                    </a:lnL>
                    <a:lnR>
                      <a:noFill/>
                    </a:lnR>
                    <a:lnT>
                      <a:noFill/>
                    </a:lnT>
                    <a:lnB>
                      <a:noFill/>
                    </a:lnB>
                    <a:solidFill>
                      <a:srgbClr val="F9997B"/>
                    </a:solidFill>
                  </a:tcPr>
                </a:tc>
                <a:extLst>
                  <a:ext uri="{0D108BD9-81ED-4DB2-BD59-A6C34878D82A}">
                    <a16:rowId xmlns:a16="http://schemas.microsoft.com/office/drawing/2014/main" val="1994455717"/>
                  </a:ext>
                </a:extLst>
              </a:tr>
            </a:tbl>
          </a:graphicData>
        </a:graphic>
      </p:graphicFrame>
      <p:sp>
        <p:nvSpPr>
          <p:cNvPr id="14" name="CaixaDeTexto 13">
            <a:extLst>
              <a:ext uri="{FF2B5EF4-FFF2-40B4-BE49-F238E27FC236}">
                <a16:creationId xmlns:a16="http://schemas.microsoft.com/office/drawing/2014/main" id="{D3DC5B69-AC8A-50DB-CD3A-D748FE20A8A7}"/>
              </a:ext>
            </a:extLst>
          </p:cNvPr>
          <p:cNvSpPr txBox="1"/>
          <p:nvPr/>
        </p:nvSpPr>
        <p:spPr>
          <a:xfrm>
            <a:off x="558214" y="5982140"/>
            <a:ext cx="10464900" cy="369332"/>
          </a:xfrm>
          <a:prstGeom prst="rect">
            <a:avLst/>
          </a:prstGeom>
          <a:noFill/>
        </p:spPr>
        <p:txBody>
          <a:bodyPr wrap="square">
            <a:spAutoFit/>
          </a:bodyPr>
          <a:lstStyle/>
          <a:p>
            <a:pPr>
              <a:spcBef>
                <a:spcPts val="600"/>
              </a:spcBef>
            </a:pPr>
            <a:r>
              <a:rPr lang="pt-BR" b="1" dirty="0">
                <a:highlight>
                  <a:srgbClr val="FFABAB"/>
                </a:highlight>
                <a:latin typeface="CircularXX Book" panose="020B0504010101010104" pitchFamily="34" charset="0"/>
                <a:cs typeface="CircularXX Book" panose="020B0504010101010104" pitchFamily="34" charset="0"/>
              </a:rPr>
              <a:t>Expectativa do mercado de que haja revisão do teto para que as operações sejam mantidas</a:t>
            </a:r>
          </a:p>
        </p:txBody>
      </p:sp>
      <p:sp>
        <p:nvSpPr>
          <p:cNvPr id="15" name="CaixaDeTexto 14">
            <a:extLst>
              <a:ext uri="{FF2B5EF4-FFF2-40B4-BE49-F238E27FC236}">
                <a16:creationId xmlns:a16="http://schemas.microsoft.com/office/drawing/2014/main" id="{82F4C5EF-A49F-1C94-6B7A-72B220F2C66C}"/>
              </a:ext>
            </a:extLst>
          </p:cNvPr>
          <p:cNvSpPr txBox="1"/>
          <p:nvPr/>
        </p:nvSpPr>
        <p:spPr>
          <a:xfrm>
            <a:off x="6740044" y="4847401"/>
            <a:ext cx="3711646" cy="523220"/>
          </a:xfrm>
          <a:prstGeom prst="rect">
            <a:avLst/>
          </a:prstGeom>
          <a:noFill/>
        </p:spPr>
        <p:txBody>
          <a:bodyPr wrap="square">
            <a:spAutoFit/>
          </a:bodyPr>
          <a:lstStyle/>
          <a:p>
            <a:pPr algn="ctr">
              <a:spcBef>
                <a:spcPts val="600"/>
              </a:spcBef>
            </a:pPr>
            <a:r>
              <a:rPr lang="pt-BR" sz="1400" b="1" dirty="0">
                <a:highlight>
                  <a:srgbClr val="E6E6E8"/>
                </a:highlight>
                <a:latin typeface="CircularXX Book" panose="020B0504010101010104" pitchFamily="34" charset="0"/>
                <a:cs typeface="CircularXX Book" panose="020B0504010101010104" pitchFamily="34" charset="0"/>
              </a:rPr>
              <a:t>Tributação de 45% sobre a margem positiva (IRPJ/CSLL)</a:t>
            </a:r>
          </a:p>
        </p:txBody>
      </p:sp>
      <p:cxnSp>
        <p:nvCxnSpPr>
          <p:cNvPr id="10" name="Conector reto 6">
            <a:extLst>
              <a:ext uri="{FF2B5EF4-FFF2-40B4-BE49-F238E27FC236}">
                <a16:creationId xmlns:a16="http://schemas.microsoft.com/office/drawing/2014/main" id="{36E8F946-8148-712D-EAD8-2EDC32FC8F86}"/>
              </a:ext>
            </a:extLst>
          </p:cNvPr>
          <p:cNvCxnSpPr>
            <a:cxnSpLocks/>
          </p:cNvCxnSpPr>
          <p:nvPr/>
        </p:nvCxnSpPr>
        <p:spPr>
          <a:xfrm>
            <a:off x="466852" y="717714"/>
            <a:ext cx="10151385" cy="0"/>
          </a:xfrm>
          <a:prstGeom prst="line">
            <a:avLst/>
          </a:prstGeom>
          <a:ln>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1966622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1">
          <a:extLst>
            <a:ext uri="{FF2B5EF4-FFF2-40B4-BE49-F238E27FC236}">
              <a16:creationId xmlns:a16="http://schemas.microsoft.com/office/drawing/2014/main" id="{927E80D4-3E07-51C8-C042-DD1094EFC7FD}"/>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C664E6E7-F04F-3C04-386C-01AD36CD9602}"/>
              </a:ext>
            </a:extLst>
          </p:cNvPr>
          <p:cNvPicPr>
            <a:picLocks noChangeAspect="1"/>
          </p:cNvPicPr>
          <p:nvPr/>
        </p:nvPicPr>
        <p:blipFill>
          <a:blip r:embed="rId3"/>
          <a:stretch>
            <a:fillRect/>
          </a:stretch>
        </p:blipFill>
        <p:spPr>
          <a:xfrm>
            <a:off x="10940473" y="393391"/>
            <a:ext cx="826078" cy="113312"/>
          </a:xfrm>
          <a:prstGeom prst="rect">
            <a:avLst/>
          </a:prstGeom>
        </p:spPr>
      </p:pic>
      <p:sp>
        <p:nvSpPr>
          <p:cNvPr id="4" name="Google Shape;266;p20">
            <a:extLst>
              <a:ext uri="{FF2B5EF4-FFF2-40B4-BE49-F238E27FC236}">
                <a16:creationId xmlns:a16="http://schemas.microsoft.com/office/drawing/2014/main" id="{D99290B0-7C8B-306A-CEEE-B653A9EECFFA}"/>
              </a:ext>
            </a:extLst>
          </p:cNvPr>
          <p:cNvSpPr txBox="1"/>
          <p:nvPr/>
        </p:nvSpPr>
        <p:spPr>
          <a:xfrm>
            <a:off x="425448" y="263270"/>
            <a:ext cx="10254315" cy="400069"/>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r>
              <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rPr>
              <a:t>Analise de perda INSS por tipo de benefício com taxa </a:t>
            </a:r>
            <a:r>
              <a:rPr kumimoji="0" lang="pt-BR" sz="2000" b="1" i="0" u="none" strike="noStrike" kern="0" cap="none" spc="0" normalizeH="0" baseline="0" noProof="0" dirty="0">
                <a:ln>
                  <a:noFill/>
                </a:ln>
                <a:solidFill>
                  <a:srgbClr val="000000"/>
                </a:solidFill>
                <a:effectLst/>
                <a:highlight>
                  <a:srgbClr val="FFFF00"/>
                </a:highlight>
                <a:uLnTx/>
                <a:uFillTx/>
                <a:latin typeface="Trebuchet MS" panose="020B0603020202020204" pitchFamily="34" charset="0"/>
                <a:ea typeface="+mn-ea"/>
                <a:cs typeface="Arial"/>
              </a:rPr>
              <a:t>teto de 1,99%</a:t>
            </a:r>
            <a:endParaRPr kumimoji="0" lang="pt-BR" sz="2000" b="1" i="0" u="none" strike="noStrike" kern="0" cap="none" spc="0" normalizeH="0" baseline="0" noProof="0" dirty="0">
              <a:ln>
                <a:noFill/>
              </a:ln>
              <a:solidFill>
                <a:srgbClr val="000000"/>
              </a:solidFill>
              <a:effectLst/>
              <a:highlight>
                <a:srgbClr val="FFFF00"/>
              </a:highlight>
              <a:uLnTx/>
              <a:uFillTx/>
              <a:latin typeface="Trebuchet MS" panose="020B0603020202020204" pitchFamily="34" charset="0"/>
              <a:ea typeface="+mn-ea"/>
              <a:cs typeface="Arial"/>
              <a:sym typeface="Arial"/>
            </a:endParaRPr>
          </a:p>
        </p:txBody>
      </p:sp>
      <p:cxnSp>
        <p:nvCxnSpPr>
          <p:cNvPr id="6" name="Conector reto 5">
            <a:extLst>
              <a:ext uri="{FF2B5EF4-FFF2-40B4-BE49-F238E27FC236}">
                <a16:creationId xmlns:a16="http://schemas.microsoft.com/office/drawing/2014/main" id="{CE3970E5-31EB-4B60-9166-ECCAEBCCEC6E}"/>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4D7E82B3-9B2B-E29B-3D61-CE27AF759366}"/>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Espaço Reservado para Número de Slide 1">
            <a:extLst>
              <a:ext uri="{FF2B5EF4-FFF2-40B4-BE49-F238E27FC236}">
                <a16:creationId xmlns:a16="http://schemas.microsoft.com/office/drawing/2014/main" id="{6D0EEF05-08C0-62C5-D8F0-3573138DB81F}"/>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17</a:t>
            </a:fld>
            <a:endParaRPr kumimoji="0" lang="en-US" sz="900" b="0" i="0" u="none" strike="noStrike" kern="1200" cap="none" spc="0" normalizeH="0" baseline="0" noProof="0" dirty="0">
              <a:ln>
                <a:noFill/>
              </a:ln>
              <a:solidFill>
                <a:srgbClr val="000000"/>
              </a:solidFill>
              <a:effectLst/>
              <a:uLnTx/>
              <a:uFillTx/>
              <a:latin typeface="Arial"/>
              <a:cs typeface="Arial"/>
              <a:sym typeface="Arial"/>
            </a:endParaRPr>
          </a:p>
        </p:txBody>
      </p:sp>
      <p:sp>
        <p:nvSpPr>
          <p:cNvPr id="2" name="Retângulo 1">
            <a:extLst>
              <a:ext uri="{FF2B5EF4-FFF2-40B4-BE49-F238E27FC236}">
                <a16:creationId xmlns:a16="http://schemas.microsoft.com/office/drawing/2014/main" id="{F935F9EB-D6EF-0941-7F22-D44A677DA558}"/>
              </a:ext>
            </a:extLst>
          </p:cNvPr>
          <p:cNvSpPr/>
          <p:nvPr/>
        </p:nvSpPr>
        <p:spPr>
          <a:xfrm>
            <a:off x="785157" y="4854195"/>
            <a:ext cx="3321573" cy="830997"/>
          </a:xfrm>
          <a:prstGeom prst="rect">
            <a:avLst/>
          </a:prstGeom>
          <a:no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Idade média da carteira:</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Aposentadoria e Pensão:</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59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Invalidez:</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56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pt-BR" sz="1200" b="1" u="sng" kern="0" dirty="0">
                <a:solidFill>
                  <a:srgbClr val="000000"/>
                </a:solidFill>
                <a:latin typeface="CircularXX" panose="020B0804010101010104" pitchFamily="34" charset="0"/>
                <a:cs typeface="CircularXX" panose="020B0804010101010104" pitchFamily="34" charset="0"/>
                <a:sym typeface="Arial"/>
              </a:rPr>
              <a:t>LOAS</a:t>
            </a:r>
            <a:r>
              <a:rPr lang="pt-BR" sz="1200" b="1" kern="0" dirty="0">
                <a:solidFill>
                  <a:srgbClr val="000000"/>
                </a:solidFill>
                <a:latin typeface="CircularXX" panose="020B0804010101010104" pitchFamily="34" charset="0"/>
                <a:cs typeface="CircularXX" panose="020B0804010101010104" pitchFamily="34" charset="0"/>
                <a:sym typeface="Arial"/>
              </a:rPr>
              <a:t>: 31 anos</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p:txBody>
      </p:sp>
      <p:sp>
        <p:nvSpPr>
          <p:cNvPr id="11" name="CaixaDeTexto 10">
            <a:extLst>
              <a:ext uri="{FF2B5EF4-FFF2-40B4-BE49-F238E27FC236}">
                <a16:creationId xmlns:a16="http://schemas.microsoft.com/office/drawing/2014/main" id="{8B57A9B5-96B2-274E-E984-FF142BCD5533}"/>
              </a:ext>
            </a:extLst>
          </p:cNvPr>
          <p:cNvSpPr txBox="1"/>
          <p:nvPr/>
        </p:nvSpPr>
        <p:spPr>
          <a:xfrm>
            <a:off x="425447" y="844021"/>
            <a:ext cx="11057716"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Dentre o público em questão, temos diferentes perfis de risco. A fixação do teto em patamar não razoável poderá prejudicar o atendimento daqueles que apresentam maior risco (idade, público, tipo de operação e etc.), bem como operações de menor valor.</a:t>
            </a:r>
          </a:p>
        </p:txBody>
      </p:sp>
      <p:sp>
        <p:nvSpPr>
          <p:cNvPr id="7" name="CaixaDeTexto 6">
            <a:extLst>
              <a:ext uri="{FF2B5EF4-FFF2-40B4-BE49-F238E27FC236}">
                <a16:creationId xmlns:a16="http://schemas.microsoft.com/office/drawing/2014/main" id="{12AC65CF-7FE2-0AE5-F202-EA29242DB3BF}"/>
              </a:ext>
            </a:extLst>
          </p:cNvPr>
          <p:cNvSpPr txBox="1"/>
          <p:nvPr/>
        </p:nvSpPr>
        <p:spPr>
          <a:xfrm>
            <a:off x="4418726" y="4862713"/>
            <a:ext cx="2247545" cy="738664"/>
          </a:xfrm>
          <a:prstGeom prst="rect">
            <a:avLst/>
          </a:prstGeom>
          <a:no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4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65% dos tomadores do Consignado INSS estão negativados.</a:t>
            </a:r>
          </a:p>
        </p:txBody>
      </p:sp>
      <p:sp>
        <p:nvSpPr>
          <p:cNvPr id="8" name="Retângulo 7">
            <a:extLst>
              <a:ext uri="{FF2B5EF4-FFF2-40B4-BE49-F238E27FC236}">
                <a16:creationId xmlns:a16="http://schemas.microsoft.com/office/drawing/2014/main" id="{7147F399-24BB-E9CA-68C1-9EDEA2750C39}"/>
              </a:ext>
            </a:extLst>
          </p:cNvPr>
          <p:cNvSpPr/>
          <p:nvPr/>
        </p:nvSpPr>
        <p:spPr>
          <a:xfrm>
            <a:off x="9364443" y="5549422"/>
            <a:ext cx="2743200" cy="25391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t-BR" sz="1050" b="1"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Fonte: </a:t>
            </a:r>
            <a:r>
              <a:rPr kumimoji="0" lang="pt-BR" sz="1050" b="0"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Associados Febraban / ABBC</a:t>
            </a:r>
          </a:p>
        </p:txBody>
      </p:sp>
      <p:graphicFrame>
        <p:nvGraphicFramePr>
          <p:cNvPr id="13" name="Tabela 12">
            <a:extLst>
              <a:ext uri="{FF2B5EF4-FFF2-40B4-BE49-F238E27FC236}">
                <a16:creationId xmlns:a16="http://schemas.microsoft.com/office/drawing/2014/main" id="{69747D67-034B-EA33-501F-529A78A6F4AC}"/>
              </a:ext>
            </a:extLst>
          </p:cNvPr>
          <p:cNvGraphicFramePr>
            <a:graphicFrameLocks noGrp="1"/>
          </p:cNvGraphicFramePr>
          <p:nvPr/>
        </p:nvGraphicFramePr>
        <p:xfrm>
          <a:off x="901662" y="1770913"/>
          <a:ext cx="9444780" cy="2844180"/>
        </p:xfrm>
        <a:graphic>
          <a:graphicData uri="http://schemas.openxmlformats.org/drawingml/2006/table">
            <a:tbl>
              <a:tblPr/>
              <a:tblGrid>
                <a:gridCol w="912142">
                  <a:extLst>
                    <a:ext uri="{9D8B030D-6E8A-4147-A177-3AD203B41FA5}">
                      <a16:colId xmlns:a16="http://schemas.microsoft.com/office/drawing/2014/main" val="4270785291"/>
                    </a:ext>
                  </a:extLst>
                </a:gridCol>
                <a:gridCol w="1083996">
                  <a:extLst>
                    <a:ext uri="{9D8B030D-6E8A-4147-A177-3AD203B41FA5}">
                      <a16:colId xmlns:a16="http://schemas.microsoft.com/office/drawing/2014/main" val="1778410090"/>
                    </a:ext>
                  </a:extLst>
                </a:gridCol>
                <a:gridCol w="115408">
                  <a:extLst>
                    <a:ext uri="{9D8B030D-6E8A-4147-A177-3AD203B41FA5}">
                      <a16:colId xmlns:a16="http://schemas.microsoft.com/office/drawing/2014/main" val="2675239980"/>
                    </a:ext>
                  </a:extLst>
                </a:gridCol>
                <a:gridCol w="1202971">
                  <a:extLst>
                    <a:ext uri="{9D8B030D-6E8A-4147-A177-3AD203B41FA5}">
                      <a16:colId xmlns:a16="http://schemas.microsoft.com/office/drawing/2014/main" val="199601221"/>
                    </a:ext>
                  </a:extLst>
                </a:gridCol>
                <a:gridCol w="1202971">
                  <a:extLst>
                    <a:ext uri="{9D8B030D-6E8A-4147-A177-3AD203B41FA5}">
                      <a16:colId xmlns:a16="http://schemas.microsoft.com/office/drawing/2014/main" val="3833958901"/>
                    </a:ext>
                  </a:extLst>
                </a:gridCol>
                <a:gridCol w="1202971">
                  <a:extLst>
                    <a:ext uri="{9D8B030D-6E8A-4147-A177-3AD203B41FA5}">
                      <a16:colId xmlns:a16="http://schemas.microsoft.com/office/drawing/2014/main" val="1852000871"/>
                    </a:ext>
                  </a:extLst>
                </a:gridCol>
                <a:gridCol w="115408">
                  <a:extLst>
                    <a:ext uri="{9D8B030D-6E8A-4147-A177-3AD203B41FA5}">
                      <a16:colId xmlns:a16="http://schemas.microsoft.com/office/drawing/2014/main" val="3532426706"/>
                    </a:ext>
                  </a:extLst>
                </a:gridCol>
                <a:gridCol w="1202971">
                  <a:extLst>
                    <a:ext uri="{9D8B030D-6E8A-4147-A177-3AD203B41FA5}">
                      <a16:colId xmlns:a16="http://schemas.microsoft.com/office/drawing/2014/main" val="3496258251"/>
                    </a:ext>
                  </a:extLst>
                </a:gridCol>
                <a:gridCol w="1202971">
                  <a:extLst>
                    <a:ext uri="{9D8B030D-6E8A-4147-A177-3AD203B41FA5}">
                      <a16:colId xmlns:a16="http://schemas.microsoft.com/office/drawing/2014/main" val="4287441037"/>
                    </a:ext>
                  </a:extLst>
                </a:gridCol>
                <a:gridCol w="1202971">
                  <a:extLst>
                    <a:ext uri="{9D8B030D-6E8A-4147-A177-3AD203B41FA5}">
                      <a16:colId xmlns:a16="http://schemas.microsoft.com/office/drawing/2014/main" val="1780523932"/>
                    </a:ext>
                  </a:extLst>
                </a:gridCol>
              </a:tblGrid>
              <a:tr h="247080">
                <a:tc rowSpan="2">
                  <a:txBody>
                    <a:bodyPr/>
                    <a:lstStyle/>
                    <a:p>
                      <a:pPr algn="ctr" rtl="0" fontAlgn="ctr"/>
                      <a:r>
                        <a:rPr lang="pt-BR" sz="1200" b="1" i="0" u="none" strike="noStrike">
                          <a:solidFill>
                            <a:srgbClr val="FFFFFF"/>
                          </a:solidFill>
                          <a:effectLst/>
                          <a:latin typeface="CircularXX" panose="020B0804010101010104" pitchFamily="34" charset="0"/>
                        </a:rPr>
                        <a:t>Idade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rowSpan="2">
                  <a:txBody>
                    <a:bodyPr/>
                    <a:lstStyle/>
                    <a:p>
                      <a:pPr algn="ctr" rtl="0" fontAlgn="ctr"/>
                      <a:r>
                        <a:rPr lang="pt-BR" sz="1200" b="1" i="0" u="none" strike="noStrike">
                          <a:solidFill>
                            <a:srgbClr val="FFFFFF"/>
                          </a:solidFill>
                          <a:effectLst/>
                          <a:latin typeface="CircularXX" panose="020B0804010101010104" pitchFamily="34" charset="0"/>
                        </a:rPr>
                        <a:t>% Produção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a:solidFill>
                            <a:srgbClr val="FFFFFF"/>
                          </a:solidFill>
                          <a:effectLst/>
                          <a:latin typeface="CircularXX" panose="020B0804010101010104" pitchFamily="34" charset="0"/>
                        </a:rPr>
                        <a:t>Perda </a:t>
                      </a:r>
                    </a:p>
                  </a:txBody>
                  <a:tcPr marL="7620" marR="7620" marT="7620" marB="0" anchor="ctr">
                    <a:lnL>
                      <a:noFill/>
                    </a:lnL>
                    <a:lnR>
                      <a:noFill/>
                    </a:lnR>
                    <a:lnT>
                      <a:noFill/>
                    </a:lnT>
                    <a:lnB>
                      <a:noFill/>
                    </a:lnB>
                    <a:solidFill>
                      <a:srgbClr val="000000"/>
                    </a:solidFill>
                  </a:tcPr>
                </a:tc>
                <a:tc hMerge="1">
                  <a:txBody>
                    <a:bodyPr/>
                    <a:lstStyle/>
                    <a:p>
                      <a:endParaRPr lang="pt-BR"/>
                    </a:p>
                  </a:txBody>
                  <a:tcPr/>
                </a:tc>
                <a:tc hMerge="1">
                  <a:txBody>
                    <a:bodyPr/>
                    <a:lstStyle/>
                    <a:p>
                      <a:endParaRPr lang="pt-BR"/>
                    </a:p>
                  </a:txBody>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dirty="0">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733649130"/>
                  </a:ext>
                </a:extLst>
              </a:tr>
              <a:tr h="360000">
                <a:tc vMerge="1">
                  <a:txBody>
                    <a:bodyPr/>
                    <a:lstStyle/>
                    <a:p>
                      <a:endParaRPr lang="pt-BR"/>
                    </a:p>
                  </a:txBody>
                  <a:tcPr/>
                </a:tc>
                <a:tc vMerge="1">
                  <a:txBody>
                    <a:bodyPr/>
                    <a:lstStyle/>
                    <a:p>
                      <a:endParaRPr lang="pt-BR"/>
                    </a:p>
                  </a:txBody>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96449819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até 40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6,5%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B6E6F3"/>
                    </a:solidFill>
                  </a:tcPr>
                </a:tc>
                <a:extLst>
                  <a:ext uri="{0D108BD9-81ED-4DB2-BD59-A6C34878D82A}">
                    <a16:rowId xmlns:a16="http://schemas.microsoft.com/office/drawing/2014/main" val="325510183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41 – 50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dirty="0">
                          <a:solidFill>
                            <a:srgbClr val="000000"/>
                          </a:solidFill>
                          <a:effectLst/>
                          <a:latin typeface="CircularXX" panose="020B0804010101010104" pitchFamily="34" charset="0"/>
                        </a:rPr>
                        <a:t>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rgbClr val="B6E6F3"/>
                    </a:solidFill>
                  </a:tcPr>
                </a:tc>
                <a:extLst>
                  <a:ext uri="{0D108BD9-81ED-4DB2-BD59-A6C34878D82A}">
                    <a16:rowId xmlns:a16="http://schemas.microsoft.com/office/drawing/2014/main" val="40645775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51 – 54</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5,0%</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dirty="0">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B6E6F3"/>
                    </a:solidFill>
                  </a:tcPr>
                </a:tc>
                <a:extLst>
                  <a:ext uri="{0D108BD9-81ED-4DB2-BD59-A6C34878D82A}">
                    <a16:rowId xmlns:a16="http://schemas.microsoft.com/office/drawing/2014/main" val="285610734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55 – 60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2,8%</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5,5%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dirty="0">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rgbClr val="B6E6F3"/>
                    </a:solidFill>
                  </a:tcPr>
                </a:tc>
                <a:extLst>
                  <a:ext uri="{0D108BD9-81ED-4DB2-BD59-A6C34878D82A}">
                    <a16:rowId xmlns:a16="http://schemas.microsoft.com/office/drawing/2014/main" val="301409861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61 – 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3,2%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8,0%</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0,20%</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dirty="0">
                          <a:solidFill>
                            <a:srgbClr val="000000"/>
                          </a:solidFill>
                          <a:effectLst/>
                          <a:latin typeface="CircularXX" panose="020B0804010101010104" pitchFamily="34" charset="0"/>
                        </a:rPr>
                        <a:t>0,00%</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rgbClr val="B6E6F3"/>
                    </a:solidFill>
                  </a:tcPr>
                </a:tc>
                <a:extLst>
                  <a:ext uri="{0D108BD9-81ED-4DB2-BD59-A6C34878D82A}">
                    <a16:rowId xmlns:a16="http://schemas.microsoft.com/office/drawing/2014/main" val="416805330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66 – 70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4,3%</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8,9%</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-0,08%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966131341"/>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71 – 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5,3%</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10,5%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9,7%</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99638477"/>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73 – 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10,9%</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11,1%</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12540828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&gt;= 75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11,7%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12,2%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0,06%</a:t>
                      </a:r>
                    </a:p>
                  </a:txBody>
                  <a:tcPr marL="7620" marR="7620" marT="7620" marB="0" anchor="ctr">
                    <a:lnL>
                      <a:noFill/>
                    </a:lnL>
                    <a:lnR>
                      <a:noFill/>
                    </a:lnR>
                    <a:lnT>
                      <a:noFill/>
                    </a:lnT>
                    <a:lnB>
                      <a:noFill/>
                    </a:lnB>
                    <a:solidFill>
                      <a:srgbClr val="B6E6F3"/>
                    </a:solidFill>
                  </a:tcPr>
                </a:tc>
                <a:tc>
                  <a:txBody>
                    <a:bodyPr/>
                    <a:lstStyle/>
                    <a:p>
                      <a:pPr algn="ctr" rtl="0" fontAlgn="b"/>
                      <a:r>
                        <a:rPr lang="pt-BR" sz="1200" b="0" i="0" u="none" strike="noStrike">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-0,17%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994455717"/>
                  </a:ext>
                </a:extLst>
              </a:tr>
            </a:tbl>
          </a:graphicData>
        </a:graphic>
      </p:graphicFrame>
      <p:sp>
        <p:nvSpPr>
          <p:cNvPr id="14" name="CaixaDeTexto 13">
            <a:extLst>
              <a:ext uri="{FF2B5EF4-FFF2-40B4-BE49-F238E27FC236}">
                <a16:creationId xmlns:a16="http://schemas.microsoft.com/office/drawing/2014/main" id="{DCBC69E2-3B61-2AC0-D28E-72AE9C1A1DE8}"/>
              </a:ext>
            </a:extLst>
          </p:cNvPr>
          <p:cNvSpPr txBox="1"/>
          <p:nvPr/>
        </p:nvSpPr>
        <p:spPr>
          <a:xfrm>
            <a:off x="558214" y="5982140"/>
            <a:ext cx="10464900" cy="369332"/>
          </a:xfrm>
          <a:prstGeom prst="rect">
            <a:avLst/>
          </a:prstGeom>
          <a:noFill/>
        </p:spPr>
        <p:txBody>
          <a:bodyPr wrap="square">
            <a:spAutoFit/>
          </a:bodyPr>
          <a:lstStyle/>
          <a:p>
            <a:pPr>
              <a:spcBef>
                <a:spcPts val="600"/>
              </a:spcBef>
            </a:pPr>
            <a:r>
              <a:rPr lang="pt-BR" b="1" dirty="0">
                <a:highlight>
                  <a:srgbClr val="FFABAB"/>
                </a:highlight>
                <a:latin typeface="CircularXX Book" panose="020B0504010101010104" pitchFamily="34" charset="0"/>
                <a:cs typeface="CircularXX Book" panose="020B0504010101010104" pitchFamily="34" charset="0"/>
              </a:rPr>
              <a:t>Expectativa do mercado de que haja revisão do teto para que as operações sejam mantidas</a:t>
            </a:r>
          </a:p>
        </p:txBody>
      </p:sp>
      <p:sp>
        <p:nvSpPr>
          <p:cNvPr id="15" name="CaixaDeTexto 14">
            <a:extLst>
              <a:ext uri="{FF2B5EF4-FFF2-40B4-BE49-F238E27FC236}">
                <a16:creationId xmlns:a16="http://schemas.microsoft.com/office/drawing/2014/main" id="{C278BEA4-C2B1-5945-BC44-7FDAC478BCC8}"/>
              </a:ext>
            </a:extLst>
          </p:cNvPr>
          <p:cNvSpPr txBox="1"/>
          <p:nvPr/>
        </p:nvSpPr>
        <p:spPr>
          <a:xfrm>
            <a:off x="6740044" y="4847401"/>
            <a:ext cx="3711646" cy="523220"/>
          </a:xfrm>
          <a:prstGeom prst="rect">
            <a:avLst/>
          </a:prstGeom>
          <a:noFill/>
        </p:spPr>
        <p:txBody>
          <a:bodyPr wrap="square">
            <a:spAutoFit/>
          </a:bodyPr>
          <a:lstStyle/>
          <a:p>
            <a:pPr algn="ctr">
              <a:spcBef>
                <a:spcPts val="600"/>
              </a:spcBef>
            </a:pPr>
            <a:r>
              <a:rPr lang="pt-BR" sz="1400" b="1" dirty="0">
                <a:highlight>
                  <a:srgbClr val="E6E6E8"/>
                </a:highlight>
                <a:latin typeface="CircularXX Book" panose="020B0504010101010104" pitchFamily="34" charset="0"/>
                <a:cs typeface="CircularXX Book" panose="020B0504010101010104" pitchFamily="34" charset="0"/>
              </a:rPr>
              <a:t>Tributação de 45% sobre a margem positiva (IRPJ/CSLL)</a:t>
            </a:r>
          </a:p>
        </p:txBody>
      </p:sp>
      <p:cxnSp>
        <p:nvCxnSpPr>
          <p:cNvPr id="10" name="Conector reto 6">
            <a:extLst>
              <a:ext uri="{FF2B5EF4-FFF2-40B4-BE49-F238E27FC236}">
                <a16:creationId xmlns:a16="http://schemas.microsoft.com/office/drawing/2014/main" id="{4B27B46E-7479-885C-06C3-56796E23D9BD}"/>
              </a:ext>
            </a:extLst>
          </p:cNvPr>
          <p:cNvCxnSpPr>
            <a:cxnSpLocks/>
          </p:cNvCxnSpPr>
          <p:nvPr/>
        </p:nvCxnSpPr>
        <p:spPr>
          <a:xfrm>
            <a:off x="466852" y="717714"/>
            <a:ext cx="10151385" cy="0"/>
          </a:xfrm>
          <a:prstGeom prst="line">
            <a:avLst/>
          </a:prstGeom>
          <a:ln>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926706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graphicFrame>
        <p:nvGraphicFramePr>
          <p:cNvPr id="82" name="Gráfico 81">
            <a:extLst>
              <a:ext uri="{FF2B5EF4-FFF2-40B4-BE49-F238E27FC236}">
                <a16:creationId xmlns:a16="http://schemas.microsoft.com/office/drawing/2014/main" id="{DBD1D62A-A318-47C6-BC59-0E8D84C80A93}"/>
              </a:ext>
            </a:extLst>
          </p:cNvPr>
          <p:cNvGraphicFramePr>
            <a:graphicFrameLocks/>
          </p:cNvGraphicFramePr>
          <p:nvPr>
            <p:extLst>
              <p:ext uri="{D42A27DB-BD31-4B8C-83A1-F6EECF244321}">
                <p14:modId xmlns:p14="http://schemas.microsoft.com/office/powerpoint/2010/main" val="2008588754"/>
              </p:ext>
            </p:extLst>
          </p:nvPr>
        </p:nvGraphicFramePr>
        <p:xfrm>
          <a:off x="0" y="801527"/>
          <a:ext cx="12192000" cy="5657653"/>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CaixaDeTexto 32">
            <a:extLst>
              <a:ext uri="{FF2B5EF4-FFF2-40B4-BE49-F238E27FC236}">
                <a16:creationId xmlns:a16="http://schemas.microsoft.com/office/drawing/2014/main" id="{C293CEF6-824D-00AA-1D81-56E82B30E056}"/>
              </a:ext>
            </a:extLst>
          </p:cNvPr>
          <p:cNvSpPr txBox="1"/>
          <p:nvPr/>
        </p:nvSpPr>
        <p:spPr>
          <a:xfrm>
            <a:off x="422168" y="290608"/>
            <a:ext cx="10140338" cy="400110"/>
          </a:xfrm>
          <a:prstGeom prst="rect">
            <a:avLst/>
          </a:prstGeom>
          <a:noFill/>
        </p:spPr>
        <p:txBody>
          <a:bodyPr wrap="square" rtlCol="0">
            <a:spAutoFit/>
          </a:bodyPr>
          <a:lstStyle/>
          <a:p>
            <a:r>
              <a:rPr lang="pt-BR" sz="2000" b="1" dirty="0">
                <a:latin typeface="Lato Bold" panose="020F0502020204030203" pitchFamily="34" charset="0"/>
                <a:ea typeface="Lato Bold" panose="020F0502020204030203" pitchFamily="34" charset="0"/>
                <a:cs typeface="Lato Bold" panose="020F0502020204030203" pitchFamily="34" charset="0"/>
              </a:rPr>
              <a:t>Elevação do custo de captação – DI de 2 anos (ao longo de 2024)</a:t>
            </a:r>
          </a:p>
        </p:txBody>
      </p:sp>
      <p:pic>
        <p:nvPicPr>
          <p:cNvPr id="2" name="Picture 15">
            <a:extLst>
              <a:ext uri="{FF2B5EF4-FFF2-40B4-BE49-F238E27FC236}">
                <a16:creationId xmlns:a16="http://schemas.microsoft.com/office/drawing/2014/main" id="{4AE20A32-D742-EDB0-9C25-DF9326F3978B}"/>
              </a:ext>
            </a:extLst>
          </p:cNvPr>
          <p:cNvPicPr>
            <a:picLocks noChangeAspect="1"/>
          </p:cNvPicPr>
          <p:nvPr/>
        </p:nvPicPr>
        <p:blipFill>
          <a:blip r:embed="rId4"/>
          <a:stretch>
            <a:fillRect/>
          </a:stretch>
        </p:blipFill>
        <p:spPr>
          <a:xfrm>
            <a:off x="10940473" y="393391"/>
            <a:ext cx="826078" cy="113312"/>
          </a:xfrm>
          <a:prstGeom prst="rect">
            <a:avLst/>
          </a:prstGeom>
        </p:spPr>
      </p:pic>
      <p:sp>
        <p:nvSpPr>
          <p:cNvPr id="9" name="Espaço Reservado para Número de Slide 1">
            <a:extLst>
              <a:ext uri="{FF2B5EF4-FFF2-40B4-BE49-F238E27FC236}">
                <a16:creationId xmlns:a16="http://schemas.microsoft.com/office/drawing/2014/main" id="{211BD4DE-34ED-2BFB-1FA9-87FB21BF2815}"/>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2</a:t>
            </a:fld>
            <a:endParaRPr kumimoji="0" lang="en-US" sz="900" b="0" i="0" u="none" strike="noStrike" kern="1200" cap="none" spc="0" normalizeH="0" baseline="0" noProof="0" dirty="0">
              <a:ln>
                <a:noFill/>
              </a:ln>
              <a:solidFill>
                <a:srgbClr val="000000"/>
              </a:solidFill>
              <a:effectLst/>
              <a:uLnTx/>
              <a:uFillTx/>
              <a:latin typeface="Arial"/>
              <a:cs typeface="Arial"/>
              <a:sym typeface="Arial"/>
            </a:endParaRPr>
          </a:p>
        </p:txBody>
      </p:sp>
      <p:sp>
        <p:nvSpPr>
          <p:cNvPr id="37" name="CaixaDeTexto 36">
            <a:extLst>
              <a:ext uri="{FF2B5EF4-FFF2-40B4-BE49-F238E27FC236}">
                <a16:creationId xmlns:a16="http://schemas.microsoft.com/office/drawing/2014/main" id="{244064E4-86FF-3097-CC00-3D2B66C59CD7}"/>
              </a:ext>
            </a:extLst>
          </p:cNvPr>
          <p:cNvSpPr txBox="1"/>
          <p:nvPr/>
        </p:nvSpPr>
        <p:spPr>
          <a:xfrm>
            <a:off x="1765695" y="5236714"/>
            <a:ext cx="1117502" cy="89255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Selic </a:t>
            </a:r>
            <a:r>
              <a:rPr kumimoji="0" lang="pt-BR" sz="1000"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(20/03)</a:t>
            </a:r>
            <a:endParaRPr kumimoji="0" lang="pt-BR" sz="1400"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-0,50 </a:t>
            </a:r>
            <a:r>
              <a:rPr kumimoji="0" lang="pt-BR" sz="1400" b="1" i="0" u="none" strike="noStrike" kern="1200" cap="none" spc="0" normalizeH="0" baseline="0" noProof="0" dirty="0" err="1">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p.p</a:t>
            </a:r>
            <a:r>
              <a:rPr kumimoji="0" lang="pt-BR" sz="140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100" b="1"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de 11,25% para 10,75%</a:t>
            </a:r>
          </a:p>
        </p:txBody>
      </p:sp>
      <p:cxnSp>
        <p:nvCxnSpPr>
          <p:cNvPr id="40" name="Conector reto 39">
            <a:extLst>
              <a:ext uri="{FF2B5EF4-FFF2-40B4-BE49-F238E27FC236}">
                <a16:creationId xmlns:a16="http://schemas.microsoft.com/office/drawing/2014/main" id="{4977AC72-7461-6FE0-FA56-797A0B653C9B}"/>
              </a:ext>
            </a:extLst>
          </p:cNvPr>
          <p:cNvCxnSpPr>
            <a:cxnSpLocks/>
          </p:cNvCxnSpPr>
          <p:nvPr/>
        </p:nvCxnSpPr>
        <p:spPr>
          <a:xfrm flipH="1">
            <a:off x="2803644"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sp>
        <p:nvSpPr>
          <p:cNvPr id="41" name="CaixaDeTexto 40">
            <a:extLst>
              <a:ext uri="{FF2B5EF4-FFF2-40B4-BE49-F238E27FC236}">
                <a16:creationId xmlns:a16="http://schemas.microsoft.com/office/drawing/2014/main" id="{13FA5A8A-2429-0A24-F25B-E1CE92D6ACBB}"/>
              </a:ext>
            </a:extLst>
          </p:cNvPr>
          <p:cNvSpPr txBox="1"/>
          <p:nvPr/>
        </p:nvSpPr>
        <p:spPr>
          <a:xfrm>
            <a:off x="3276133" y="5236714"/>
            <a:ext cx="1153727" cy="89255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Selic </a:t>
            </a:r>
            <a:r>
              <a:rPr kumimoji="0" lang="pt-BR" sz="1000"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(08/05)</a:t>
            </a:r>
            <a:endParaRPr kumimoji="0" lang="pt-BR" sz="1400"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-0,25 </a:t>
            </a:r>
            <a:r>
              <a:rPr kumimoji="0" lang="pt-BR" sz="1400" b="1" i="0" u="none" strike="noStrike" kern="1200" cap="none" spc="0" normalizeH="0" baseline="0" noProof="0" dirty="0" err="1">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p.p</a:t>
            </a:r>
            <a:r>
              <a:rPr kumimoji="0" lang="pt-BR" sz="140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100" b="1"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de 10,75% para 10,50%</a:t>
            </a:r>
          </a:p>
        </p:txBody>
      </p:sp>
      <p:cxnSp>
        <p:nvCxnSpPr>
          <p:cNvPr id="42" name="Conector reto 41">
            <a:extLst>
              <a:ext uri="{FF2B5EF4-FFF2-40B4-BE49-F238E27FC236}">
                <a16:creationId xmlns:a16="http://schemas.microsoft.com/office/drawing/2014/main" id="{74C8FED9-769F-201D-D303-D16488858C4B}"/>
              </a:ext>
            </a:extLst>
          </p:cNvPr>
          <p:cNvCxnSpPr>
            <a:cxnSpLocks/>
          </p:cNvCxnSpPr>
          <p:nvPr/>
        </p:nvCxnSpPr>
        <p:spPr>
          <a:xfrm flipH="1">
            <a:off x="4319944"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sp>
        <p:nvSpPr>
          <p:cNvPr id="44" name="CaixaDeTexto 43">
            <a:extLst>
              <a:ext uri="{FF2B5EF4-FFF2-40B4-BE49-F238E27FC236}">
                <a16:creationId xmlns:a16="http://schemas.microsoft.com/office/drawing/2014/main" id="{6410A328-DA20-EEF1-AF5A-284E725D8781}"/>
              </a:ext>
            </a:extLst>
          </p:cNvPr>
          <p:cNvSpPr txBox="1"/>
          <p:nvPr/>
        </p:nvSpPr>
        <p:spPr>
          <a:xfrm>
            <a:off x="4547808" y="5367185"/>
            <a:ext cx="1153727"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400" b="1" dirty="0">
                <a:solidFill>
                  <a:srgbClr val="555555"/>
                </a:solidFill>
                <a:highlight>
                  <a:srgbClr val="DDDDDF"/>
                </a:highlight>
                <a:latin typeface="CircularXX Book" panose="020B0504010101010104" pitchFamily="34" charset="0"/>
                <a:cs typeface="CircularXX Book" panose="020B0504010101010104" pitchFamily="34" charset="0"/>
              </a:rPr>
              <a:t>Selic</a:t>
            </a:r>
            <a:r>
              <a:rPr lang="pt-BR" sz="1100" dirty="0">
                <a:solidFill>
                  <a:srgbClr val="555555"/>
                </a:solidFill>
                <a:highlight>
                  <a:srgbClr val="DDDDDF"/>
                </a:highlight>
                <a:latin typeface="CircularXX Book" panose="020B0504010101010104" pitchFamily="34" charset="0"/>
                <a:cs typeface="CircularXX Book" panose="020B0504010101010104" pitchFamily="34" charset="0"/>
              </a:rPr>
              <a:t> (18/06)</a:t>
            </a:r>
          </a:p>
          <a:p>
            <a:pPr marL="0" marR="0" lvl="0" indent="0" algn="l" defTabSz="914400" rtl="0" eaLnBrk="1" fontAlgn="auto" latinLnBrk="0" hangingPunct="1">
              <a:lnSpc>
                <a:spcPct val="100000"/>
              </a:lnSpc>
              <a:spcBef>
                <a:spcPts val="0"/>
              </a:spcBef>
              <a:spcAft>
                <a:spcPts val="0"/>
              </a:spcAft>
              <a:buClrTx/>
              <a:buSzTx/>
              <a:buFontTx/>
              <a:buNone/>
              <a:tabLst/>
              <a:defRPr/>
            </a:pPr>
            <a:r>
              <a:rPr lang="pt-BR" sz="1100" b="1" dirty="0">
                <a:solidFill>
                  <a:srgbClr val="555555"/>
                </a:solidFill>
                <a:highlight>
                  <a:srgbClr val="DDDDDF"/>
                </a:highlight>
                <a:latin typeface="CircularXX Book" panose="020B0504010101010104" pitchFamily="34" charset="0"/>
                <a:cs typeface="CircularXX Book" panose="020B0504010101010104" pitchFamily="34" charset="0"/>
              </a:rPr>
              <a:t>10,50%</a:t>
            </a:r>
          </a:p>
          <a:p>
            <a:pPr marL="0" marR="0" lvl="0" indent="0" algn="l" defTabSz="914400" rtl="0" eaLnBrk="1" fontAlgn="auto" latinLnBrk="0" hangingPunct="1">
              <a:lnSpc>
                <a:spcPct val="100000"/>
              </a:lnSpc>
              <a:spcBef>
                <a:spcPts val="0"/>
              </a:spcBef>
              <a:spcAft>
                <a:spcPts val="0"/>
              </a:spcAft>
              <a:buClrTx/>
              <a:buSzTx/>
              <a:buFontTx/>
              <a:buNone/>
              <a:tabLst/>
              <a:defRPr/>
            </a:pPr>
            <a:r>
              <a:rPr lang="pt-BR" sz="1100" u="sng" dirty="0">
                <a:solidFill>
                  <a:srgbClr val="555555"/>
                </a:solidFill>
                <a:highlight>
                  <a:srgbClr val="DDDDDF"/>
                </a:highlight>
                <a:latin typeface="CircularXX Book" panose="020B0504010101010104" pitchFamily="34" charset="0"/>
                <a:cs typeface="CircularXX Book" panose="020B0504010101010104" pitchFamily="34" charset="0"/>
              </a:rPr>
              <a:t>manutenção</a:t>
            </a:r>
          </a:p>
        </p:txBody>
      </p:sp>
      <p:cxnSp>
        <p:nvCxnSpPr>
          <p:cNvPr id="45" name="Conector reto 44">
            <a:extLst>
              <a:ext uri="{FF2B5EF4-FFF2-40B4-BE49-F238E27FC236}">
                <a16:creationId xmlns:a16="http://schemas.microsoft.com/office/drawing/2014/main" id="{92ECB1CA-02A5-0DEA-12F4-B90C7F369F6A}"/>
              </a:ext>
            </a:extLst>
          </p:cNvPr>
          <p:cNvCxnSpPr>
            <a:cxnSpLocks/>
          </p:cNvCxnSpPr>
          <p:nvPr/>
        </p:nvCxnSpPr>
        <p:spPr>
          <a:xfrm flipH="1">
            <a:off x="5559708"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sp>
        <p:nvSpPr>
          <p:cNvPr id="46" name="CaixaDeTexto 45">
            <a:extLst>
              <a:ext uri="{FF2B5EF4-FFF2-40B4-BE49-F238E27FC236}">
                <a16:creationId xmlns:a16="http://schemas.microsoft.com/office/drawing/2014/main" id="{4D72C624-9A4C-EA68-C894-83DBCC86CEF3}"/>
              </a:ext>
            </a:extLst>
          </p:cNvPr>
          <p:cNvSpPr txBox="1"/>
          <p:nvPr/>
        </p:nvSpPr>
        <p:spPr>
          <a:xfrm>
            <a:off x="10447958" y="955010"/>
            <a:ext cx="1837892"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rPr>
              <a:t>15,</a:t>
            </a:r>
            <a:r>
              <a:rPr lang="pt-BR" sz="1600" b="1" dirty="0">
                <a:latin typeface="CircularXX Book" panose="020B0504010101010104" pitchFamily="34" charset="0"/>
                <a:ea typeface="Lato" panose="020F0502020204030203" pitchFamily="34" charset="0"/>
                <a:cs typeface="CircularXX Book" panose="020B0504010101010104" pitchFamily="34" charset="0"/>
              </a:rPr>
              <a:t>37</a:t>
            </a:r>
            <a:r>
              <a:rPr kumimoji="0" lang="pt-BR" sz="16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rPr>
              <a:t>% a.a. </a:t>
            </a:r>
            <a:r>
              <a:rPr kumimoji="0" lang="pt-BR" sz="11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rPr>
              <a:t>(06/01)</a:t>
            </a:r>
          </a:p>
          <a:p>
            <a:pPr>
              <a:defRPr/>
            </a:pPr>
            <a:r>
              <a:rPr kumimoji="0" lang="pt-BR" sz="1400" b="1" i="0" u="none" strike="noStrike" kern="1200" cap="none" spc="0" normalizeH="0" baseline="0" noProof="0" dirty="0">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(+ 5,68 </a:t>
            </a:r>
            <a:r>
              <a:rPr kumimoji="0" lang="pt-BR" sz="1400" b="1" i="0" u="none" strike="noStrike" kern="1200" cap="none" spc="0" normalizeH="0" baseline="0" noProof="0" dirty="0" err="1">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p.p</a:t>
            </a:r>
            <a:r>
              <a:rPr kumimoji="0" lang="pt-BR" sz="1400" b="1" i="0" u="none" strike="noStrike" kern="1200" cap="none" spc="0" normalizeH="0" baseline="0" noProof="0" dirty="0">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a:t>
            </a:r>
            <a:endParaRPr kumimoji="0" lang="pt-BR" sz="16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endParaRPr>
          </a:p>
        </p:txBody>
      </p:sp>
      <p:sp>
        <p:nvSpPr>
          <p:cNvPr id="47" name="CaixaDeTexto 46">
            <a:extLst>
              <a:ext uri="{FF2B5EF4-FFF2-40B4-BE49-F238E27FC236}">
                <a16:creationId xmlns:a16="http://schemas.microsoft.com/office/drawing/2014/main" id="{BCFC8BA5-0568-2050-6431-B328B70185A9}"/>
              </a:ext>
            </a:extLst>
          </p:cNvPr>
          <p:cNvSpPr txBox="1"/>
          <p:nvPr/>
        </p:nvSpPr>
        <p:spPr>
          <a:xfrm>
            <a:off x="62625" y="4452523"/>
            <a:ext cx="1206980" cy="52322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t-BR" sz="16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rPr>
              <a:t>9,64% a.a.</a:t>
            </a:r>
            <a:br>
              <a:rPr kumimoji="0" lang="pt-BR" sz="16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rPr>
            </a:br>
            <a:r>
              <a:rPr kumimoji="0" lang="pt-BR" sz="11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rPr>
              <a:t>(02/01)</a:t>
            </a:r>
            <a:endParaRPr kumimoji="0" lang="pt-BR" sz="1600" b="1" i="0" u="none" strike="noStrike" kern="1200" cap="none" spc="0" normalizeH="0" baseline="0" noProof="0" dirty="0">
              <a:ln>
                <a:noFill/>
              </a:ln>
              <a:effectLst/>
              <a:uLnTx/>
              <a:uFillTx/>
              <a:latin typeface="CircularXX Book" panose="020B0504010101010104" pitchFamily="34" charset="0"/>
              <a:ea typeface="Lato" panose="020F0502020204030203" pitchFamily="34" charset="0"/>
              <a:cs typeface="CircularXX Book" panose="020B0504010101010104" pitchFamily="34" charset="0"/>
            </a:endParaRPr>
          </a:p>
        </p:txBody>
      </p:sp>
      <p:sp>
        <p:nvSpPr>
          <p:cNvPr id="49" name="CaixaDeTexto 48">
            <a:extLst>
              <a:ext uri="{FF2B5EF4-FFF2-40B4-BE49-F238E27FC236}">
                <a16:creationId xmlns:a16="http://schemas.microsoft.com/office/drawing/2014/main" id="{B4AAFC6A-CAEF-3DA3-8D89-1DAA63577CE2}"/>
              </a:ext>
            </a:extLst>
          </p:cNvPr>
          <p:cNvSpPr txBox="1"/>
          <p:nvPr/>
        </p:nvSpPr>
        <p:spPr>
          <a:xfrm>
            <a:off x="5802968" y="5367185"/>
            <a:ext cx="1153727"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400" b="1" dirty="0">
                <a:solidFill>
                  <a:srgbClr val="555555"/>
                </a:solidFill>
                <a:highlight>
                  <a:srgbClr val="DDDDDF"/>
                </a:highlight>
                <a:latin typeface="CircularXX Book" panose="020B0504010101010104" pitchFamily="34" charset="0"/>
                <a:cs typeface="CircularXX Book" panose="020B0504010101010104" pitchFamily="34" charset="0"/>
              </a:rPr>
              <a:t>Selic</a:t>
            </a:r>
            <a:r>
              <a:rPr lang="pt-BR" sz="1100" dirty="0">
                <a:solidFill>
                  <a:srgbClr val="555555"/>
                </a:solidFill>
                <a:highlight>
                  <a:srgbClr val="DDDDDF"/>
                </a:highlight>
                <a:latin typeface="CircularXX Book" panose="020B0504010101010104" pitchFamily="34" charset="0"/>
                <a:cs typeface="CircularXX Book" panose="020B0504010101010104" pitchFamily="34" charset="0"/>
              </a:rPr>
              <a:t> (31/07)</a:t>
            </a:r>
          </a:p>
          <a:p>
            <a:pPr marL="0" marR="0" lvl="0" indent="0" algn="l" defTabSz="914400" rtl="0" eaLnBrk="1" fontAlgn="auto" latinLnBrk="0" hangingPunct="1">
              <a:lnSpc>
                <a:spcPct val="100000"/>
              </a:lnSpc>
              <a:spcBef>
                <a:spcPts val="0"/>
              </a:spcBef>
              <a:spcAft>
                <a:spcPts val="0"/>
              </a:spcAft>
              <a:buClrTx/>
              <a:buSzTx/>
              <a:buFontTx/>
              <a:buNone/>
              <a:tabLst/>
              <a:defRPr/>
            </a:pPr>
            <a:r>
              <a:rPr lang="pt-BR" sz="1100" b="1" dirty="0">
                <a:solidFill>
                  <a:srgbClr val="555555"/>
                </a:solidFill>
                <a:highlight>
                  <a:srgbClr val="DDDDDF"/>
                </a:highlight>
                <a:latin typeface="CircularXX Book" panose="020B0504010101010104" pitchFamily="34" charset="0"/>
                <a:cs typeface="CircularXX Book" panose="020B0504010101010104" pitchFamily="34" charset="0"/>
              </a:rPr>
              <a:t>10,50%</a:t>
            </a:r>
          </a:p>
          <a:p>
            <a:pPr marL="0" marR="0" lvl="0" indent="0" algn="l" defTabSz="914400" rtl="0" eaLnBrk="1" fontAlgn="auto" latinLnBrk="0" hangingPunct="1">
              <a:lnSpc>
                <a:spcPct val="100000"/>
              </a:lnSpc>
              <a:spcBef>
                <a:spcPts val="0"/>
              </a:spcBef>
              <a:spcAft>
                <a:spcPts val="0"/>
              </a:spcAft>
              <a:buClrTx/>
              <a:buSzTx/>
              <a:buFontTx/>
              <a:buNone/>
              <a:tabLst/>
              <a:defRPr/>
            </a:pPr>
            <a:r>
              <a:rPr lang="pt-BR" sz="1100" u="sng" dirty="0">
                <a:solidFill>
                  <a:srgbClr val="555555"/>
                </a:solidFill>
                <a:highlight>
                  <a:srgbClr val="DDDDDF"/>
                </a:highlight>
                <a:latin typeface="CircularXX Book" panose="020B0504010101010104" pitchFamily="34" charset="0"/>
                <a:cs typeface="CircularXX Book" panose="020B0504010101010104" pitchFamily="34" charset="0"/>
              </a:rPr>
              <a:t>Manutenção</a:t>
            </a:r>
          </a:p>
        </p:txBody>
      </p:sp>
      <p:cxnSp>
        <p:nvCxnSpPr>
          <p:cNvPr id="50" name="Conector reto 49">
            <a:extLst>
              <a:ext uri="{FF2B5EF4-FFF2-40B4-BE49-F238E27FC236}">
                <a16:creationId xmlns:a16="http://schemas.microsoft.com/office/drawing/2014/main" id="{01C2A82F-7389-E06F-448D-EADFF103F198}"/>
              </a:ext>
            </a:extLst>
          </p:cNvPr>
          <p:cNvCxnSpPr>
            <a:cxnSpLocks/>
          </p:cNvCxnSpPr>
          <p:nvPr/>
        </p:nvCxnSpPr>
        <p:spPr>
          <a:xfrm flipH="1">
            <a:off x="6861259"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sp>
        <p:nvSpPr>
          <p:cNvPr id="51" name="CaixaDeTexto 50">
            <a:extLst>
              <a:ext uri="{FF2B5EF4-FFF2-40B4-BE49-F238E27FC236}">
                <a16:creationId xmlns:a16="http://schemas.microsoft.com/office/drawing/2014/main" id="{C2526928-FEC9-58A5-7B01-CBCD35112A72}"/>
              </a:ext>
            </a:extLst>
          </p:cNvPr>
          <p:cNvSpPr txBox="1"/>
          <p:nvPr/>
        </p:nvSpPr>
        <p:spPr>
          <a:xfrm>
            <a:off x="7340088" y="5236714"/>
            <a:ext cx="1153727" cy="89255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Selic </a:t>
            </a:r>
            <a:r>
              <a:rPr kumimoji="0" lang="pt-BR" sz="1000"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(18/09)</a:t>
            </a:r>
            <a:endParaRPr kumimoji="0" lang="pt-BR" sz="1400"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t-BR" sz="1400" b="1" dirty="0">
                <a:solidFill>
                  <a:srgbClr val="00B050"/>
                </a:solidFill>
                <a:highlight>
                  <a:srgbClr val="E6E6E8"/>
                </a:highlight>
                <a:latin typeface="CircularXX Book" panose="020B0504010101010104" pitchFamily="34" charset="0"/>
                <a:ea typeface="Lato Bold" panose="020F0502020204030203" pitchFamily="34" charset="0"/>
                <a:cs typeface="CircularXX Book" panose="020B0504010101010104" pitchFamily="34" charset="0"/>
              </a:rPr>
              <a:t>+</a:t>
            </a:r>
            <a:r>
              <a:rPr kumimoji="0" lang="pt-BR" sz="1400" b="1" i="0" u="none" strike="noStrike" kern="1200" cap="none" spc="0" normalizeH="0" baseline="0" noProof="0" dirty="0">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0,25 </a:t>
            </a:r>
            <a:r>
              <a:rPr kumimoji="0" lang="pt-BR" sz="1400" b="1" i="0" u="none" strike="noStrike" kern="1200" cap="none" spc="0" normalizeH="0" baseline="0" noProof="0" dirty="0" err="1">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p.p</a:t>
            </a:r>
            <a:r>
              <a:rPr kumimoji="0" lang="pt-BR" sz="1400" b="1" i="0" u="none" strike="noStrike" kern="1200" cap="none" spc="0" normalizeH="0" baseline="0" noProof="0" dirty="0">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100" b="1"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de 10,50% para 10,75%</a:t>
            </a:r>
          </a:p>
        </p:txBody>
      </p:sp>
      <p:cxnSp>
        <p:nvCxnSpPr>
          <p:cNvPr id="54" name="Conector reto 53">
            <a:extLst>
              <a:ext uri="{FF2B5EF4-FFF2-40B4-BE49-F238E27FC236}">
                <a16:creationId xmlns:a16="http://schemas.microsoft.com/office/drawing/2014/main" id="{DCBEBA1A-6058-C0AE-7156-081ED8C7E00B}"/>
              </a:ext>
            </a:extLst>
          </p:cNvPr>
          <p:cNvCxnSpPr>
            <a:cxnSpLocks/>
          </p:cNvCxnSpPr>
          <p:nvPr/>
        </p:nvCxnSpPr>
        <p:spPr>
          <a:xfrm>
            <a:off x="8359711"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cxnSp>
        <p:nvCxnSpPr>
          <p:cNvPr id="55" name="Conector reto 54">
            <a:extLst>
              <a:ext uri="{FF2B5EF4-FFF2-40B4-BE49-F238E27FC236}">
                <a16:creationId xmlns:a16="http://schemas.microsoft.com/office/drawing/2014/main" id="{70F6FF1D-1DBE-272C-19BF-071839BE2AAF}"/>
              </a:ext>
            </a:extLst>
          </p:cNvPr>
          <p:cNvCxnSpPr>
            <a:cxnSpLocks/>
          </p:cNvCxnSpPr>
          <p:nvPr/>
        </p:nvCxnSpPr>
        <p:spPr>
          <a:xfrm flipH="1">
            <a:off x="1402230"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sp>
        <p:nvSpPr>
          <p:cNvPr id="56" name="CaixaDeTexto 55">
            <a:extLst>
              <a:ext uri="{FF2B5EF4-FFF2-40B4-BE49-F238E27FC236}">
                <a16:creationId xmlns:a16="http://schemas.microsoft.com/office/drawing/2014/main" id="{905AC0D7-1D3D-A1AE-07C6-B6449EB76E6C}"/>
              </a:ext>
            </a:extLst>
          </p:cNvPr>
          <p:cNvSpPr txBox="1"/>
          <p:nvPr/>
        </p:nvSpPr>
        <p:spPr>
          <a:xfrm>
            <a:off x="398308" y="5236714"/>
            <a:ext cx="1117502" cy="89255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Selic </a:t>
            </a:r>
            <a:r>
              <a:rPr kumimoji="0" lang="pt-BR" sz="1000"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a:t>
            </a:r>
            <a:r>
              <a:rPr lang="pt-BR" sz="1000" dirty="0">
                <a:solidFill>
                  <a:srgbClr val="E7E6E6">
                    <a:lumMod val="25000"/>
                  </a:srgbClr>
                </a:solidFill>
                <a:latin typeface="CircularXX Book" panose="020B0504010101010104" pitchFamily="34" charset="0"/>
                <a:ea typeface="Lato Bold" panose="020F0502020204030203" pitchFamily="34" charset="0"/>
                <a:cs typeface="CircularXX Book" panose="020B0504010101010104" pitchFamily="34" charset="0"/>
              </a:rPr>
              <a:t>31</a:t>
            </a:r>
            <a:r>
              <a:rPr kumimoji="0" lang="pt-BR" sz="1000"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/01)</a:t>
            </a:r>
            <a:endParaRPr kumimoji="0" lang="pt-BR" sz="1400"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-0,50 </a:t>
            </a:r>
            <a:r>
              <a:rPr kumimoji="0" lang="pt-BR" sz="1400" b="1" i="0" u="none" strike="noStrike" kern="1200" cap="none" spc="0" normalizeH="0" baseline="0" noProof="0" dirty="0" err="1">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p.p</a:t>
            </a:r>
            <a:r>
              <a:rPr kumimoji="0" lang="pt-BR" sz="140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100" b="1" i="0" u="none" strike="noStrike" kern="1200" cap="none" spc="0" normalizeH="0" baseline="0" noProof="0" dirty="0">
                <a:ln>
                  <a:noFill/>
                </a:ln>
                <a:solidFill>
                  <a:srgbClr val="E7E6E6">
                    <a:lumMod val="25000"/>
                  </a:srgbClr>
                </a:solidFill>
                <a:effectLst/>
                <a:uLnTx/>
                <a:uFillTx/>
                <a:latin typeface="CircularXX Book" panose="020B0504010101010104" pitchFamily="34" charset="0"/>
                <a:ea typeface="Lato Bold" panose="020F0502020204030203" pitchFamily="34" charset="0"/>
                <a:cs typeface="CircularXX Book" panose="020B0504010101010104" pitchFamily="34" charset="0"/>
              </a:rPr>
              <a:t>de 11,75% para 11,25%</a:t>
            </a:r>
          </a:p>
        </p:txBody>
      </p:sp>
      <p:sp>
        <p:nvSpPr>
          <p:cNvPr id="57" name="CaixaDeTexto 56">
            <a:extLst>
              <a:ext uri="{FF2B5EF4-FFF2-40B4-BE49-F238E27FC236}">
                <a16:creationId xmlns:a16="http://schemas.microsoft.com/office/drawing/2014/main" id="{10EDF388-22BD-DC2D-C36A-C99BCC0E8A64}"/>
              </a:ext>
            </a:extLst>
          </p:cNvPr>
          <p:cNvSpPr txBox="1"/>
          <p:nvPr/>
        </p:nvSpPr>
        <p:spPr>
          <a:xfrm>
            <a:off x="8871315" y="5236714"/>
            <a:ext cx="1153727" cy="89255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Selic </a:t>
            </a:r>
            <a:r>
              <a:rPr kumimoji="0" lang="pt-BR" sz="1000"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(06/11)</a:t>
            </a:r>
            <a:endParaRPr kumimoji="0" lang="pt-BR" sz="1400"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t-BR" sz="1400" b="1" dirty="0">
                <a:solidFill>
                  <a:srgbClr val="00B050"/>
                </a:solidFill>
                <a:highlight>
                  <a:srgbClr val="E6E6E8"/>
                </a:highlight>
                <a:latin typeface="CircularXX Book" panose="020B0504010101010104" pitchFamily="34" charset="0"/>
                <a:ea typeface="Lato Bold" panose="020F0502020204030203" pitchFamily="34" charset="0"/>
                <a:cs typeface="CircularXX Book" panose="020B0504010101010104" pitchFamily="34" charset="0"/>
              </a:rPr>
              <a:t>+</a:t>
            </a:r>
            <a:r>
              <a:rPr kumimoji="0" lang="pt-BR" sz="1400" b="1" i="0" u="none" strike="noStrike" kern="1200" cap="none" spc="0" normalizeH="0" baseline="0" noProof="0" dirty="0">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0,50 </a:t>
            </a:r>
            <a:r>
              <a:rPr kumimoji="0" lang="pt-BR" sz="1400" b="1" i="0" u="none" strike="noStrike" kern="1200" cap="none" spc="0" normalizeH="0" baseline="0" noProof="0" dirty="0" err="1">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p.p</a:t>
            </a:r>
            <a:r>
              <a:rPr kumimoji="0" lang="pt-BR" sz="1400" b="1" i="0" u="none" strike="noStrike" kern="1200" cap="none" spc="0" normalizeH="0" baseline="0" noProof="0" dirty="0">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100" b="1"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de 10,75% para 11,25%</a:t>
            </a:r>
          </a:p>
        </p:txBody>
      </p:sp>
      <p:cxnSp>
        <p:nvCxnSpPr>
          <p:cNvPr id="58" name="Conector reto 57">
            <a:extLst>
              <a:ext uri="{FF2B5EF4-FFF2-40B4-BE49-F238E27FC236}">
                <a16:creationId xmlns:a16="http://schemas.microsoft.com/office/drawing/2014/main" id="{8B9DD4DA-5FEF-F6D6-B367-7399D7CAD747}"/>
              </a:ext>
            </a:extLst>
          </p:cNvPr>
          <p:cNvCxnSpPr>
            <a:cxnSpLocks/>
          </p:cNvCxnSpPr>
          <p:nvPr/>
        </p:nvCxnSpPr>
        <p:spPr>
          <a:xfrm>
            <a:off x="9831943"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sp>
        <p:nvSpPr>
          <p:cNvPr id="59" name="CaixaDeTexto 58">
            <a:extLst>
              <a:ext uri="{FF2B5EF4-FFF2-40B4-BE49-F238E27FC236}">
                <a16:creationId xmlns:a16="http://schemas.microsoft.com/office/drawing/2014/main" id="{3D0185D3-D6A2-4E10-D6AB-430C8E42D75C}"/>
              </a:ext>
            </a:extLst>
          </p:cNvPr>
          <p:cNvSpPr txBox="1"/>
          <p:nvPr/>
        </p:nvSpPr>
        <p:spPr>
          <a:xfrm>
            <a:off x="-152400" y="1514157"/>
            <a:ext cx="184004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dirty="0">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Teto: 1,80%</a:t>
            </a:r>
          </a:p>
        </p:txBody>
      </p:sp>
      <p:sp>
        <p:nvSpPr>
          <p:cNvPr id="60" name="CaixaDeTexto 59">
            <a:extLst>
              <a:ext uri="{FF2B5EF4-FFF2-40B4-BE49-F238E27FC236}">
                <a16:creationId xmlns:a16="http://schemas.microsoft.com/office/drawing/2014/main" id="{7F123960-3370-CA64-B0D8-D053224BB24E}"/>
              </a:ext>
            </a:extLst>
          </p:cNvPr>
          <p:cNvSpPr txBox="1"/>
          <p:nvPr/>
        </p:nvSpPr>
        <p:spPr>
          <a:xfrm>
            <a:off x="862289" y="2210844"/>
            <a:ext cx="184004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dirty="0">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Teto: 1,76%</a:t>
            </a:r>
          </a:p>
        </p:txBody>
      </p:sp>
      <p:sp>
        <p:nvSpPr>
          <p:cNvPr id="61" name="CaixaDeTexto 60">
            <a:extLst>
              <a:ext uri="{FF2B5EF4-FFF2-40B4-BE49-F238E27FC236}">
                <a16:creationId xmlns:a16="http://schemas.microsoft.com/office/drawing/2014/main" id="{6064DE91-F2B1-89E0-1609-E6C91E0C23A1}"/>
              </a:ext>
            </a:extLst>
          </p:cNvPr>
          <p:cNvSpPr txBox="1"/>
          <p:nvPr/>
        </p:nvSpPr>
        <p:spPr>
          <a:xfrm>
            <a:off x="2467976" y="2901396"/>
            <a:ext cx="184004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dirty="0">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Teto: 1,72%</a:t>
            </a:r>
          </a:p>
        </p:txBody>
      </p:sp>
      <p:sp>
        <p:nvSpPr>
          <p:cNvPr id="63" name="CaixaDeTexto 62">
            <a:extLst>
              <a:ext uri="{FF2B5EF4-FFF2-40B4-BE49-F238E27FC236}">
                <a16:creationId xmlns:a16="http://schemas.microsoft.com/office/drawing/2014/main" id="{8547E409-F971-7FFD-96D2-98219E777A9D}"/>
              </a:ext>
            </a:extLst>
          </p:cNvPr>
          <p:cNvSpPr txBox="1"/>
          <p:nvPr/>
        </p:nvSpPr>
        <p:spPr>
          <a:xfrm>
            <a:off x="7759544" y="3942571"/>
            <a:ext cx="184004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Teto: 1,66%</a:t>
            </a:r>
          </a:p>
        </p:txBody>
      </p:sp>
      <p:sp>
        <p:nvSpPr>
          <p:cNvPr id="64" name="Espaço Reservado para Número de Slide 1">
            <a:extLst>
              <a:ext uri="{FF2B5EF4-FFF2-40B4-BE49-F238E27FC236}">
                <a16:creationId xmlns:a16="http://schemas.microsoft.com/office/drawing/2014/main" id="{3F4A7646-95FD-75EA-1E47-712856519DCD}"/>
              </a:ext>
            </a:extLst>
          </p:cNvPr>
          <p:cNvSpPr txBox="1">
            <a:spLocks/>
          </p:cNvSpPr>
          <p:nvPr/>
        </p:nvSpPr>
        <p:spPr>
          <a:xfrm>
            <a:off x="9076358" y="6197322"/>
            <a:ext cx="2743200" cy="412199"/>
          </a:xfrm>
          <a:prstGeom prst="rect">
            <a:avLst/>
          </a:prstGeom>
        </p:spPr>
        <p:txBody>
          <a:bodyPr vert="horz" lIns="91440" tIns="45720" rIns="91440" bIns="45720" rtlCol="0" anchor="ctr"/>
          <a:lstStyle>
            <a:defPPr>
              <a:defRPr lang="pt-B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0000"/>
              </a:buClr>
              <a:buSzPts val="1800"/>
              <a:buFont typeface="Arial"/>
              <a:buNone/>
              <a:defRPr/>
            </a:pPr>
            <a:fld id="{00000000-1234-1234-1234-123412341234}" type="slidenum">
              <a:rPr lang="en-US" sz="900" smtClean="0">
                <a:solidFill>
                  <a:srgbClr val="000000"/>
                </a:solidFill>
                <a:latin typeface="Arial"/>
                <a:cs typeface="Arial"/>
                <a:sym typeface="Arial"/>
              </a:rPr>
              <a:pPr>
                <a:buClr>
                  <a:srgbClr val="000000"/>
                </a:buClr>
                <a:buSzPts val="1800"/>
                <a:buFont typeface="Arial"/>
                <a:buNone/>
                <a:defRPr/>
              </a:pPr>
              <a:t>2</a:t>
            </a:fld>
            <a:endParaRPr lang="en-US" sz="900">
              <a:solidFill>
                <a:srgbClr val="000000"/>
              </a:solidFill>
              <a:latin typeface="Arial"/>
              <a:cs typeface="Arial"/>
              <a:sym typeface="Arial"/>
            </a:endParaRPr>
          </a:p>
        </p:txBody>
      </p:sp>
      <p:sp>
        <p:nvSpPr>
          <p:cNvPr id="65" name="CaixaDeTexto 64">
            <a:extLst>
              <a:ext uri="{FF2B5EF4-FFF2-40B4-BE49-F238E27FC236}">
                <a16:creationId xmlns:a16="http://schemas.microsoft.com/office/drawing/2014/main" id="{A9DD35ED-0832-2EF1-8817-1E400AD00E20}"/>
              </a:ext>
            </a:extLst>
          </p:cNvPr>
          <p:cNvSpPr txBox="1"/>
          <p:nvPr/>
        </p:nvSpPr>
        <p:spPr>
          <a:xfrm>
            <a:off x="10251322" y="5257861"/>
            <a:ext cx="1045816" cy="89255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400" b="1"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Selic </a:t>
            </a:r>
            <a:r>
              <a:rPr kumimoji="0" lang="pt-BR" sz="1000"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(11/12)</a:t>
            </a:r>
            <a:endParaRPr kumimoji="0" lang="pt-BR" sz="1400"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t-BR" sz="1400" b="1" dirty="0">
                <a:solidFill>
                  <a:srgbClr val="00B050"/>
                </a:solidFill>
                <a:highlight>
                  <a:srgbClr val="E6E6E8"/>
                </a:highlight>
                <a:latin typeface="CircularXX Book" panose="020B0504010101010104" pitchFamily="34" charset="0"/>
                <a:ea typeface="Lato Bold" panose="020F0502020204030203" pitchFamily="34" charset="0"/>
                <a:cs typeface="CircularXX Book" panose="020B0504010101010104" pitchFamily="34" charset="0"/>
              </a:rPr>
              <a:t>+</a:t>
            </a:r>
            <a:r>
              <a:rPr kumimoji="0" lang="pt-BR" sz="1400" b="1" i="0" u="none" strike="noStrike" kern="1200" cap="none" spc="0" normalizeH="0" baseline="0" noProof="0" dirty="0">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1,00 </a:t>
            </a:r>
            <a:r>
              <a:rPr kumimoji="0" lang="pt-BR" sz="1400" b="1" i="0" u="none" strike="noStrike" kern="1200" cap="none" spc="0" normalizeH="0" baseline="0" noProof="0" dirty="0" err="1">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p.p</a:t>
            </a:r>
            <a:r>
              <a:rPr kumimoji="0" lang="pt-BR" sz="1400" b="1" i="0" u="none" strike="noStrike" kern="1200" cap="none" spc="0" normalizeH="0" baseline="0" noProof="0" dirty="0">
                <a:ln>
                  <a:noFill/>
                </a:ln>
                <a:solidFill>
                  <a:srgbClr val="00B050"/>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100" b="1" i="0" u="none" strike="noStrike" kern="1200" cap="none" spc="0" normalizeH="0" baseline="0" noProof="0" dirty="0">
                <a:ln>
                  <a:noFill/>
                </a:ln>
                <a:solidFill>
                  <a:srgbClr val="E7E6E6">
                    <a:lumMod val="25000"/>
                  </a:srgbClr>
                </a:solidFill>
                <a:effectLst/>
                <a:highlight>
                  <a:srgbClr val="E6E6E8"/>
                </a:highlight>
                <a:uLnTx/>
                <a:uFillTx/>
                <a:latin typeface="CircularXX Book" panose="020B0504010101010104" pitchFamily="34" charset="0"/>
                <a:ea typeface="Lato Bold" panose="020F0502020204030203" pitchFamily="34" charset="0"/>
                <a:cs typeface="CircularXX Book" panose="020B0504010101010104" pitchFamily="34" charset="0"/>
              </a:rPr>
              <a:t>de 11,25% para 12,25%</a:t>
            </a:r>
          </a:p>
        </p:txBody>
      </p:sp>
      <p:cxnSp>
        <p:nvCxnSpPr>
          <p:cNvPr id="66" name="Conector reto 65">
            <a:extLst>
              <a:ext uri="{FF2B5EF4-FFF2-40B4-BE49-F238E27FC236}">
                <a16:creationId xmlns:a16="http://schemas.microsoft.com/office/drawing/2014/main" id="{31FFAD76-15D6-2D1A-43DA-C56AC6E161A9}"/>
              </a:ext>
            </a:extLst>
          </p:cNvPr>
          <p:cNvCxnSpPr>
            <a:cxnSpLocks/>
          </p:cNvCxnSpPr>
          <p:nvPr/>
        </p:nvCxnSpPr>
        <p:spPr>
          <a:xfrm>
            <a:off x="11197701" y="2582227"/>
            <a:ext cx="0" cy="3600000"/>
          </a:xfrm>
          <a:prstGeom prst="line">
            <a:avLst/>
          </a:prstGeom>
          <a:ln>
            <a:solidFill>
              <a:srgbClr val="FF0000"/>
            </a:solidFill>
            <a:prstDash val="dash"/>
          </a:ln>
        </p:spPr>
        <p:style>
          <a:lnRef idx="1">
            <a:schemeClr val="dk1"/>
          </a:lnRef>
          <a:fillRef idx="0">
            <a:schemeClr val="dk1"/>
          </a:fillRef>
          <a:effectRef idx="0">
            <a:schemeClr val="dk1"/>
          </a:effectRef>
          <a:fontRef idx="minor">
            <a:schemeClr val="tx1"/>
          </a:fontRef>
        </p:style>
      </p:cxnSp>
      <p:cxnSp>
        <p:nvCxnSpPr>
          <p:cNvPr id="74" name="Conector de Seta Reta 73">
            <a:extLst>
              <a:ext uri="{FF2B5EF4-FFF2-40B4-BE49-F238E27FC236}">
                <a16:creationId xmlns:a16="http://schemas.microsoft.com/office/drawing/2014/main" id="{5813DFC1-74BC-CB74-AEBB-88F68F17B6FA}"/>
              </a:ext>
            </a:extLst>
          </p:cNvPr>
          <p:cNvCxnSpPr>
            <a:cxnSpLocks/>
          </p:cNvCxnSpPr>
          <p:nvPr/>
        </p:nvCxnSpPr>
        <p:spPr>
          <a:xfrm flipV="1">
            <a:off x="517896" y="1553557"/>
            <a:ext cx="11067712" cy="3553963"/>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ector de Seta Reta 74">
            <a:extLst>
              <a:ext uri="{FF2B5EF4-FFF2-40B4-BE49-F238E27FC236}">
                <a16:creationId xmlns:a16="http://schemas.microsoft.com/office/drawing/2014/main" id="{47D34FCA-49CC-374E-5D3A-FF19DFD2D297}"/>
              </a:ext>
            </a:extLst>
          </p:cNvPr>
          <p:cNvCxnSpPr>
            <a:cxnSpLocks/>
          </p:cNvCxnSpPr>
          <p:nvPr/>
        </p:nvCxnSpPr>
        <p:spPr>
          <a:xfrm>
            <a:off x="606392" y="1719626"/>
            <a:ext cx="10745825" cy="22912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9" name="Retângulo 78">
            <a:extLst>
              <a:ext uri="{FF2B5EF4-FFF2-40B4-BE49-F238E27FC236}">
                <a16:creationId xmlns:a16="http://schemas.microsoft.com/office/drawing/2014/main" id="{5A04431F-66F2-B649-86B9-F9C6F2256DB6}"/>
              </a:ext>
            </a:extLst>
          </p:cNvPr>
          <p:cNvSpPr/>
          <p:nvPr/>
        </p:nvSpPr>
        <p:spPr>
          <a:xfrm>
            <a:off x="2611340" y="1600413"/>
            <a:ext cx="1818520" cy="545987"/>
          </a:xfrm>
          <a:prstGeom prst="rect">
            <a:avLst/>
          </a:prstGeom>
          <a:solidFill>
            <a:schemeClr val="accent2">
              <a:lumMod val="20000"/>
              <a:lumOff val="80000"/>
            </a:schemeClr>
          </a:solidFill>
          <a:ln w="28575">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rPr>
              <a:t>Comportamento: queda do teto de taxa</a:t>
            </a:r>
            <a:endParaRPr kumimoji="0" lang="pt-BR" sz="1050" b="1" i="0" u="none" strike="noStrike" kern="1200" cap="none" spc="0" normalizeH="0" baseline="0" noProof="0" dirty="0">
              <a:ln>
                <a:noFill/>
              </a:ln>
              <a:solidFill>
                <a:srgbClr val="FF0000"/>
              </a:solidFill>
              <a:effectLst/>
              <a:uLnTx/>
              <a:uFillTx/>
              <a:latin typeface="CircularXX Book" panose="020B0504010101010104" pitchFamily="34" charset="0"/>
              <a:ea typeface="Lato Bold" panose="020F0502020204030203" pitchFamily="34" charset="0"/>
              <a:cs typeface="CircularXX Book" panose="020B0504010101010104" pitchFamily="34" charset="0"/>
            </a:endParaRPr>
          </a:p>
        </p:txBody>
      </p:sp>
      <p:sp>
        <p:nvSpPr>
          <p:cNvPr id="80" name="Retângulo 79">
            <a:extLst>
              <a:ext uri="{FF2B5EF4-FFF2-40B4-BE49-F238E27FC236}">
                <a16:creationId xmlns:a16="http://schemas.microsoft.com/office/drawing/2014/main" id="{3B5E96CC-5486-74AD-BB18-A216D60DBAF0}"/>
              </a:ext>
            </a:extLst>
          </p:cNvPr>
          <p:cNvSpPr/>
          <p:nvPr/>
        </p:nvSpPr>
        <p:spPr>
          <a:xfrm>
            <a:off x="7738351" y="1600413"/>
            <a:ext cx="1818520" cy="545987"/>
          </a:xfrm>
          <a:prstGeom prst="rect">
            <a:avLst/>
          </a:prstGeom>
          <a:solidFill>
            <a:schemeClr val="accent1">
              <a:lumMod val="20000"/>
              <a:lumOff val="80000"/>
            </a:schemeClr>
          </a:solidFill>
          <a:ln w="28575">
            <a:solidFill>
              <a:srgbClr val="4472C4"/>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dirty="0">
                <a:ln>
                  <a:noFill/>
                </a:ln>
                <a:solidFill>
                  <a:srgbClr val="4472C4"/>
                </a:solidFill>
                <a:effectLst/>
                <a:uLnTx/>
                <a:uFillTx/>
                <a:latin typeface="CircularXX Book" panose="020B0504010101010104" pitchFamily="34" charset="0"/>
                <a:ea typeface="Lato Bold" panose="020F0502020204030203" pitchFamily="34" charset="0"/>
                <a:cs typeface="CircularXX Book" panose="020B0504010101010104" pitchFamily="34" charset="0"/>
              </a:rPr>
              <a:t>Comportamento: alta do custo de captação</a:t>
            </a:r>
            <a:endParaRPr kumimoji="0" lang="pt-BR" sz="1050" b="1" i="0" u="none" strike="noStrike" kern="1200" cap="none" spc="0" normalizeH="0" baseline="0" noProof="0" dirty="0">
              <a:ln>
                <a:noFill/>
              </a:ln>
              <a:solidFill>
                <a:srgbClr val="4472C4"/>
              </a:solidFill>
              <a:effectLst/>
              <a:uLnTx/>
              <a:uFillTx/>
              <a:latin typeface="CircularXX Book" panose="020B0504010101010104" pitchFamily="34" charset="0"/>
              <a:ea typeface="Lato Bold" panose="020F0502020204030203" pitchFamily="34" charset="0"/>
              <a:cs typeface="CircularXX Book" panose="020B0504010101010104" pitchFamily="34" charset="0"/>
            </a:endParaRPr>
          </a:p>
        </p:txBody>
      </p:sp>
      <p:sp>
        <p:nvSpPr>
          <p:cNvPr id="62" name="CaixaDeTexto 61">
            <a:extLst>
              <a:ext uri="{FF2B5EF4-FFF2-40B4-BE49-F238E27FC236}">
                <a16:creationId xmlns:a16="http://schemas.microsoft.com/office/drawing/2014/main" id="{BD28A0AC-5C8A-1F98-D17D-6390F73DF481}"/>
              </a:ext>
            </a:extLst>
          </p:cNvPr>
          <p:cNvSpPr txBox="1"/>
          <p:nvPr/>
        </p:nvSpPr>
        <p:spPr>
          <a:xfrm>
            <a:off x="3824782" y="3599862"/>
            <a:ext cx="184004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dirty="0">
                <a:ln>
                  <a:noFill/>
                </a:ln>
                <a:effectLst/>
                <a:highlight>
                  <a:srgbClr val="FFFF00"/>
                </a:highlight>
                <a:uLnTx/>
                <a:uFillTx/>
                <a:latin typeface="CircularXX Book" panose="020B0504010101010104" pitchFamily="34" charset="0"/>
                <a:ea typeface="Lato" panose="020F0502020204030203" pitchFamily="34" charset="0"/>
                <a:cs typeface="CircularXX Book" panose="020B0504010101010104" pitchFamily="34" charset="0"/>
              </a:rPr>
              <a:t>Teto: 1,68%</a:t>
            </a:r>
          </a:p>
        </p:txBody>
      </p:sp>
      <p:cxnSp>
        <p:nvCxnSpPr>
          <p:cNvPr id="85" name="Conector reto 6">
            <a:extLst>
              <a:ext uri="{FF2B5EF4-FFF2-40B4-BE49-F238E27FC236}">
                <a16:creationId xmlns:a16="http://schemas.microsoft.com/office/drawing/2014/main" id="{FF249E59-6A99-66BB-6E79-3D7C3E3D1A8E}"/>
              </a:ext>
            </a:extLst>
          </p:cNvPr>
          <p:cNvCxnSpPr>
            <a:cxnSpLocks/>
          </p:cNvCxnSpPr>
          <p:nvPr/>
        </p:nvCxnSpPr>
        <p:spPr>
          <a:xfrm>
            <a:off x="466852" y="717714"/>
            <a:ext cx="10151385" cy="0"/>
          </a:xfrm>
          <a:prstGeom prst="line">
            <a:avLst/>
          </a:prstGeom>
          <a:ln>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776108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cxnSp>
        <p:nvCxnSpPr>
          <p:cNvPr id="7" name="Conector de Seta Reta 6">
            <a:extLst>
              <a:ext uri="{FF2B5EF4-FFF2-40B4-BE49-F238E27FC236}">
                <a16:creationId xmlns:a16="http://schemas.microsoft.com/office/drawing/2014/main" id="{BB8628EC-27F9-CD7B-250D-1C94D87134C1}"/>
              </a:ext>
            </a:extLst>
          </p:cNvPr>
          <p:cNvCxnSpPr>
            <a:cxnSpLocks/>
          </p:cNvCxnSpPr>
          <p:nvPr/>
        </p:nvCxnSpPr>
        <p:spPr>
          <a:xfrm>
            <a:off x="3458946" y="3912761"/>
            <a:ext cx="0" cy="288000"/>
          </a:xfrm>
          <a:prstGeom prst="straightConnector1">
            <a:avLst/>
          </a:prstGeom>
          <a:noFill/>
          <a:ln w="19050" cap="flat" cmpd="sng" algn="ctr">
            <a:noFill/>
            <a:prstDash val="dash"/>
            <a:tailEnd type="triangle"/>
          </a:ln>
          <a:effectLst/>
        </p:spPr>
      </p:cxnSp>
      <p:sp>
        <p:nvSpPr>
          <p:cNvPr id="40" name="Retângulo 39">
            <a:extLst>
              <a:ext uri="{FF2B5EF4-FFF2-40B4-BE49-F238E27FC236}">
                <a16:creationId xmlns:a16="http://schemas.microsoft.com/office/drawing/2014/main" id="{EFE81D71-C2D1-F05F-AA99-DF0FFCD9E628}"/>
              </a:ext>
            </a:extLst>
          </p:cNvPr>
          <p:cNvSpPr/>
          <p:nvPr/>
        </p:nvSpPr>
        <p:spPr>
          <a:xfrm>
            <a:off x="737419" y="3567191"/>
            <a:ext cx="9305738" cy="4324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7" name="Conector de Seta Reta 26">
            <a:extLst>
              <a:ext uri="{FF2B5EF4-FFF2-40B4-BE49-F238E27FC236}">
                <a16:creationId xmlns:a16="http://schemas.microsoft.com/office/drawing/2014/main" id="{67F382B2-C7FB-84AA-C7F1-36475997D940}"/>
              </a:ext>
            </a:extLst>
          </p:cNvPr>
          <p:cNvCxnSpPr>
            <a:cxnSpLocks/>
          </p:cNvCxnSpPr>
          <p:nvPr/>
        </p:nvCxnSpPr>
        <p:spPr>
          <a:xfrm>
            <a:off x="5033211" y="3912761"/>
            <a:ext cx="0" cy="288000"/>
          </a:xfrm>
          <a:prstGeom prst="straightConnector1">
            <a:avLst/>
          </a:prstGeom>
          <a:noFill/>
          <a:ln w="19050" cap="flat" cmpd="sng" algn="ctr">
            <a:noFill/>
            <a:prstDash val="dash"/>
            <a:tailEnd type="triangle"/>
          </a:ln>
          <a:effectLst/>
        </p:spPr>
      </p:cxnSp>
      <p:graphicFrame>
        <p:nvGraphicFramePr>
          <p:cNvPr id="3" name="Gráfico 2">
            <a:extLst>
              <a:ext uri="{FF2B5EF4-FFF2-40B4-BE49-F238E27FC236}">
                <a16:creationId xmlns:a16="http://schemas.microsoft.com/office/drawing/2014/main" id="{5E0066C4-1959-4879-B604-09A45C89E293}"/>
              </a:ext>
            </a:extLst>
          </p:cNvPr>
          <p:cNvGraphicFramePr>
            <a:graphicFrameLocks/>
          </p:cNvGraphicFramePr>
          <p:nvPr>
            <p:extLst>
              <p:ext uri="{D42A27DB-BD31-4B8C-83A1-F6EECF244321}">
                <p14:modId xmlns:p14="http://schemas.microsoft.com/office/powerpoint/2010/main" val="2400483288"/>
              </p:ext>
            </p:extLst>
          </p:nvPr>
        </p:nvGraphicFramePr>
        <p:xfrm>
          <a:off x="167707" y="1147161"/>
          <a:ext cx="10080000" cy="3343835"/>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CaixaDeTexto 10">
            <a:extLst>
              <a:ext uri="{FF2B5EF4-FFF2-40B4-BE49-F238E27FC236}">
                <a16:creationId xmlns:a16="http://schemas.microsoft.com/office/drawing/2014/main" id="{D0D7C8EB-AD11-30FC-0531-01F7D0329F1A}"/>
              </a:ext>
            </a:extLst>
          </p:cNvPr>
          <p:cNvSpPr txBox="1"/>
          <p:nvPr/>
        </p:nvSpPr>
        <p:spPr>
          <a:xfrm>
            <a:off x="375262" y="291261"/>
            <a:ext cx="10140338" cy="400110"/>
          </a:xfrm>
          <a:prstGeom prst="rect">
            <a:avLst/>
          </a:prstGeom>
          <a:noFill/>
        </p:spPr>
        <p:txBody>
          <a:bodyPr wrap="square" rtlCol="0">
            <a:spAutoFit/>
          </a:bodyPr>
          <a:lstStyle/>
          <a:p>
            <a:r>
              <a:rPr lang="pt-BR" sz="2000" b="1" dirty="0">
                <a:solidFill>
                  <a:schemeClr val="bg2">
                    <a:lumMod val="25000"/>
                  </a:schemeClr>
                </a:solidFill>
                <a:latin typeface="Lato Bold" panose="020F0502020204030203" pitchFamily="34" charset="0"/>
                <a:ea typeface="Lato Bold" panose="020F0502020204030203" pitchFamily="34" charset="0"/>
                <a:cs typeface="Lato Bold" panose="020F0502020204030203" pitchFamily="34" charset="0"/>
              </a:rPr>
              <a:t>Teto de juros de 1,66%</a:t>
            </a:r>
          </a:p>
        </p:txBody>
      </p:sp>
      <p:sp>
        <p:nvSpPr>
          <p:cNvPr id="8" name="CaixaDeTexto 7">
            <a:extLst>
              <a:ext uri="{FF2B5EF4-FFF2-40B4-BE49-F238E27FC236}">
                <a16:creationId xmlns:a16="http://schemas.microsoft.com/office/drawing/2014/main" id="{B9E47C2A-209B-916E-4CCA-D8241A27DB62}"/>
              </a:ext>
            </a:extLst>
          </p:cNvPr>
          <p:cNvSpPr txBox="1"/>
          <p:nvPr/>
        </p:nvSpPr>
        <p:spPr>
          <a:xfrm>
            <a:off x="867718" y="4733140"/>
            <a:ext cx="1859622"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110% do DI 2 anos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(média DI </a:t>
            </a:r>
            <a:r>
              <a:rPr lang="pt-BR" sz="1000" i="1" kern="0" dirty="0">
                <a:solidFill>
                  <a:srgbClr val="3F3F3F"/>
                </a:solidFill>
                <a:latin typeface="Montserrat" panose="00000500000000000000" pitchFamily="2" charset="0"/>
              </a:rPr>
              <a:t>dez</a:t>
            </a: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/24: 15,04%)</a:t>
            </a:r>
          </a:p>
        </p:txBody>
      </p:sp>
      <p:sp>
        <p:nvSpPr>
          <p:cNvPr id="10" name="CaixaDeTexto 9">
            <a:extLst>
              <a:ext uri="{FF2B5EF4-FFF2-40B4-BE49-F238E27FC236}">
                <a16:creationId xmlns:a16="http://schemas.microsoft.com/office/drawing/2014/main" id="{45BBF788-CF6E-05FE-2E12-3D3F29A95DBD}"/>
              </a:ext>
            </a:extLst>
          </p:cNvPr>
          <p:cNvSpPr txBox="1"/>
          <p:nvPr/>
        </p:nvSpPr>
        <p:spPr>
          <a:xfrm>
            <a:off x="1823720" y="5179288"/>
            <a:ext cx="1688943"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Agências, correspondentes, mídia e RCO </a:t>
            </a:r>
            <a:b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b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(4,5% / 24 meses)</a:t>
            </a:r>
          </a:p>
        </p:txBody>
      </p:sp>
      <p:sp>
        <p:nvSpPr>
          <p:cNvPr id="13" name="CaixaDeTexto 12">
            <a:extLst>
              <a:ext uri="{FF2B5EF4-FFF2-40B4-BE49-F238E27FC236}">
                <a16:creationId xmlns:a16="http://schemas.microsoft.com/office/drawing/2014/main" id="{21BEC9D2-504A-01E7-8ED7-9032C4491421}"/>
              </a:ext>
            </a:extLst>
          </p:cNvPr>
          <p:cNvSpPr txBox="1"/>
          <p:nvPr/>
        </p:nvSpPr>
        <p:spPr>
          <a:xfrm>
            <a:off x="2678024" y="4237726"/>
            <a:ext cx="1561844"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Inadimplência </a:t>
            </a:r>
            <a:b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b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(3,78% / 24 meses)</a:t>
            </a:r>
          </a:p>
        </p:txBody>
      </p:sp>
      <p:sp>
        <p:nvSpPr>
          <p:cNvPr id="14" name="CaixaDeTexto 13">
            <a:extLst>
              <a:ext uri="{FF2B5EF4-FFF2-40B4-BE49-F238E27FC236}">
                <a16:creationId xmlns:a16="http://schemas.microsoft.com/office/drawing/2014/main" id="{EF9631A9-C2A4-E92B-5E70-C10394F0178A}"/>
              </a:ext>
            </a:extLst>
          </p:cNvPr>
          <p:cNvSpPr txBox="1"/>
          <p:nvPr/>
        </p:nvSpPr>
        <p:spPr>
          <a:xfrm>
            <a:off x="3416557" y="4959569"/>
            <a:ext cx="1561839" cy="5539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Processamento e ressarcimento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custos operacionais</a:t>
            </a:r>
          </a:p>
        </p:txBody>
      </p:sp>
      <p:sp>
        <p:nvSpPr>
          <p:cNvPr id="15" name="CaixaDeTexto 14">
            <a:extLst>
              <a:ext uri="{FF2B5EF4-FFF2-40B4-BE49-F238E27FC236}">
                <a16:creationId xmlns:a16="http://schemas.microsoft.com/office/drawing/2014/main" id="{6E10D3C9-24FF-4563-8AE0-0A460C2D8B85}"/>
              </a:ext>
            </a:extLst>
          </p:cNvPr>
          <p:cNvSpPr txBox="1"/>
          <p:nvPr/>
        </p:nvSpPr>
        <p:spPr>
          <a:xfrm>
            <a:off x="4252289" y="4233991"/>
            <a:ext cx="1561844" cy="24622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a:ln>
                  <a:noFill/>
                </a:ln>
                <a:solidFill>
                  <a:srgbClr val="3F3F3F"/>
                </a:solidFill>
                <a:effectLst/>
                <a:uLnTx/>
                <a:uFillTx/>
                <a:latin typeface="Montserrat" panose="00000500000000000000" pitchFamily="2" charset="0"/>
                <a:ea typeface="+mn-ea"/>
                <a:cs typeface="+mn-cs"/>
              </a:rPr>
              <a:t>Impostos</a:t>
            </a:r>
          </a:p>
        </p:txBody>
      </p:sp>
      <p:sp>
        <p:nvSpPr>
          <p:cNvPr id="16" name="CaixaDeTexto 15">
            <a:extLst>
              <a:ext uri="{FF2B5EF4-FFF2-40B4-BE49-F238E27FC236}">
                <a16:creationId xmlns:a16="http://schemas.microsoft.com/office/drawing/2014/main" id="{FA0F1627-F205-540E-16C3-0B7D0D8244F9}"/>
              </a:ext>
            </a:extLst>
          </p:cNvPr>
          <p:cNvSpPr txBox="1"/>
          <p:nvPr/>
        </p:nvSpPr>
        <p:spPr>
          <a:xfrm>
            <a:off x="5192808" y="4733140"/>
            <a:ext cx="1242650"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Comercial e administrativo</a:t>
            </a:r>
          </a:p>
        </p:txBody>
      </p:sp>
      <p:sp>
        <p:nvSpPr>
          <p:cNvPr id="17" name="CaixaDeTexto 16">
            <a:extLst>
              <a:ext uri="{FF2B5EF4-FFF2-40B4-BE49-F238E27FC236}">
                <a16:creationId xmlns:a16="http://schemas.microsoft.com/office/drawing/2014/main" id="{41C72AFD-5BEA-C564-A8BB-93736E2D499A}"/>
              </a:ext>
            </a:extLst>
          </p:cNvPr>
          <p:cNvSpPr txBox="1"/>
          <p:nvPr/>
        </p:nvSpPr>
        <p:spPr>
          <a:xfrm>
            <a:off x="5964669" y="5179288"/>
            <a:ext cx="1213128" cy="5539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Cobrança, jurídico, </a:t>
            </a:r>
            <a:r>
              <a:rPr kumimoji="0" lang="pt-BR" sz="1000" b="0" i="1" u="none" strike="noStrike" kern="0" cap="none" spc="0" normalizeH="0" baseline="0" noProof="0" dirty="0" err="1">
                <a:ln>
                  <a:noFill/>
                </a:ln>
                <a:solidFill>
                  <a:srgbClr val="3F3F3F"/>
                </a:solidFill>
                <a:effectLst/>
                <a:uLnTx/>
                <a:uFillTx/>
                <a:latin typeface="Montserrat" panose="00000500000000000000" pitchFamily="2" charset="0"/>
                <a:ea typeface="+mn-ea"/>
                <a:cs typeface="+mn-cs"/>
              </a:rPr>
              <a:t>call</a:t>
            </a: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 center e outros</a:t>
            </a:r>
          </a:p>
        </p:txBody>
      </p:sp>
      <p:cxnSp>
        <p:nvCxnSpPr>
          <p:cNvPr id="21" name="Conector de Seta Reta 20">
            <a:extLst>
              <a:ext uri="{FF2B5EF4-FFF2-40B4-BE49-F238E27FC236}">
                <a16:creationId xmlns:a16="http://schemas.microsoft.com/office/drawing/2014/main" id="{31B124CF-CD98-962F-A381-E8B1C30E9676}"/>
              </a:ext>
            </a:extLst>
          </p:cNvPr>
          <p:cNvCxnSpPr>
            <a:cxnSpLocks/>
          </p:cNvCxnSpPr>
          <p:nvPr/>
        </p:nvCxnSpPr>
        <p:spPr>
          <a:xfrm>
            <a:off x="1884680" y="3932425"/>
            <a:ext cx="0" cy="756000"/>
          </a:xfrm>
          <a:prstGeom prst="straightConnector1">
            <a:avLst/>
          </a:prstGeom>
          <a:noFill/>
          <a:ln w="19050" cap="flat" cmpd="sng" algn="ctr">
            <a:solidFill>
              <a:srgbClr val="000000">
                <a:lumMod val="50000"/>
                <a:lumOff val="50000"/>
              </a:srgbClr>
            </a:solidFill>
            <a:prstDash val="dash"/>
            <a:tailEnd type="triangle"/>
          </a:ln>
          <a:effectLst/>
        </p:spPr>
      </p:cxnSp>
      <p:sp>
        <p:nvSpPr>
          <p:cNvPr id="33" name="CaixaDeTexto 32">
            <a:extLst>
              <a:ext uri="{FF2B5EF4-FFF2-40B4-BE49-F238E27FC236}">
                <a16:creationId xmlns:a16="http://schemas.microsoft.com/office/drawing/2014/main" id="{F3037010-B32E-F2AF-DF98-D98AF359A58F}"/>
              </a:ext>
            </a:extLst>
          </p:cNvPr>
          <p:cNvSpPr txBox="1"/>
          <p:nvPr/>
        </p:nvSpPr>
        <p:spPr>
          <a:xfrm>
            <a:off x="622415" y="4051175"/>
            <a:ext cx="1010690" cy="553998"/>
          </a:xfrm>
          <a:prstGeom prst="rect">
            <a:avLst/>
          </a:prstGeom>
          <a:solidFill>
            <a:srgbClr val="FFFFFF"/>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Juros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Receitas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 a.m.)</a:t>
            </a:r>
          </a:p>
        </p:txBody>
      </p:sp>
      <p:sp>
        <p:nvSpPr>
          <p:cNvPr id="34" name="CaixaDeTexto 33">
            <a:extLst>
              <a:ext uri="{FF2B5EF4-FFF2-40B4-BE49-F238E27FC236}">
                <a16:creationId xmlns:a16="http://schemas.microsoft.com/office/drawing/2014/main" id="{0A3D115D-E50F-FC0C-1FDC-79563091F76D}"/>
              </a:ext>
            </a:extLst>
          </p:cNvPr>
          <p:cNvSpPr txBox="1"/>
          <p:nvPr/>
        </p:nvSpPr>
        <p:spPr>
          <a:xfrm>
            <a:off x="9530616" y="1372758"/>
            <a:ext cx="1969967" cy="1477328"/>
          </a:xfrm>
          <a:prstGeom prst="rect">
            <a:avLst/>
          </a:prstGeom>
          <a:solidFill>
            <a:srgbClr val="EDEDED"/>
          </a:solidFill>
          <a:effectLst>
            <a:outerShdw blurRad="50800" dist="38100" dir="2700000" algn="tl" rotWithShape="0">
              <a:prstClr val="black">
                <a:alpha val="40000"/>
              </a:prstClr>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0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sym typeface="Arial"/>
              </a:rPr>
              <a:t>Estudo tem como base estrutura de custos de bancos associados, lembrando que poderão existir diferenças de acordo com as características específicas de cada Instituição Financeira (custo de captação, estrutura de distribuição, política de crédito adotada, etc.)</a:t>
            </a:r>
            <a:endParaRPr kumimoji="0" lang="pt-BR" sz="1200" b="0" i="0" u="none" strike="noStrike" kern="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39" name="Retângulo 38">
            <a:extLst>
              <a:ext uri="{FF2B5EF4-FFF2-40B4-BE49-F238E27FC236}">
                <a16:creationId xmlns:a16="http://schemas.microsoft.com/office/drawing/2014/main" id="{C75ADDDF-7BBC-60AD-E80E-0BBEE31672D6}"/>
              </a:ext>
            </a:extLst>
          </p:cNvPr>
          <p:cNvSpPr/>
          <p:nvPr/>
        </p:nvSpPr>
        <p:spPr>
          <a:xfrm>
            <a:off x="375263" y="888660"/>
            <a:ext cx="10830802"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Lato" panose="020F0502020204030203" pitchFamily="34" charset="0"/>
                <a:ea typeface="Lato" panose="020F0502020204030203" pitchFamily="34" charset="0"/>
                <a:cs typeface="Lato" panose="020F0502020204030203" pitchFamily="34" charset="0"/>
              </a:rPr>
              <a:t>Cenário atual – Considerando custo de captação de 110% do DI de 2 anos</a:t>
            </a:r>
          </a:p>
        </p:txBody>
      </p:sp>
      <p:cxnSp>
        <p:nvCxnSpPr>
          <p:cNvPr id="5" name="Conector de Seta Reta 4">
            <a:extLst>
              <a:ext uri="{FF2B5EF4-FFF2-40B4-BE49-F238E27FC236}">
                <a16:creationId xmlns:a16="http://schemas.microsoft.com/office/drawing/2014/main" id="{FB42E901-6106-7EC6-DB3B-616A70F083B6}"/>
              </a:ext>
            </a:extLst>
          </p:cNvPr>
          <p:cNvCxnSpPr>
            <a:cxnSpLocks/>
          </p:cNvCxnSpPr>
          <p:nvPr/>
        </p:nvCxnSpPr>
        <p:spPr>
          <a:xfrm>
            <a:off x="2668191" y="3932425"/>
            <a:ext cx="0" cy="1188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0" name="Conector de Seta Reta 29">
            <a:extLst>
              <a:ext uri="{FF2B5EF4-FFF2-40B4-BE49-F238E27FC236}">
                <a16:creationId xmlns:a16="http://schemas.microsoft.com/office/drawing/2014/main" id="{F9F0040F-243B-CFEB-915A-0C7A59F32F85}"/>
              </a:ext>
            </a:extLst>
          </p:cNvPr>
          <p:cNvCxnSpPr>
            <a:cxnSpLocks/>
          </p:cNvCxnSpPr>
          <p:nvPr/>
        </p:nvCxnSpPr>
        <p:spPr>
          <a:xfrm>
            <a:off x="6571233" y="4061225"/>
            <a:ext cx="0" cy="1080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5" name="Conector de Seta Reta 34">
            <a:extLst>
              <a:ext uri="{FF2B5EF4-FFF2-40B4-BE49-F238E27FC236}">
                <a16:creationId xmlns:a16="http://schemas.microsoft.com/office/drawing/2014/main" id="{02756342-8D1C-7BC1-EF74-DFED90FD5B9C}"/>
              </a:ext>
            </a:extLst>
          </p:cNvPr>
          <p:cNvCxnSpPr>
            <a:cxnSpLocks/>
          </p:cNvCxnSpPr>
          <p:nvPr/>
        </p:nvCxnSpPr>
        <p:spPr>
          <a:xfrm>
            <a:off x="4197476" y="3932425"/>
            <a:ext cx="0" cy="972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36" name="Conector de Seta Reta 35">
            <a:extLst>
              <a:ext uri="{FF2B5EF4-FFF2-40B4-BE49-F238E27FC236}">
                <a16:creationId xmlns:a16="http://schemas.microsoft.com/office/drawing/2014/main" id="{3144BADE-BD4A-CA1A-DD02-3CD106C19287}"/>
              </a:ext>
            </a:extLst>
          </p:cNvPr>
          <p:cNvCxnSpPr>
            <a:cxnSpLocks/>
          </p:cNvCxnSpPr>
          <p:nvPr/>
        </p:nvCxnSpPr>
        <p:spPr>
          <a:xfrm>
            <a:off x="5814133" y="3932425"/>
            <a:ext cx="0" cy="792000"/>
          </a:xfrm>
          <a:prstGeom prst="straightConnector1">
            <a:avLst/>
          </a:prstGeom>
          <a:noFill/>
          <a:ln w="19050" cap="flat" cmpd="sng" algn="ctr">
            <a:solidFill>
              <a:srgbClr val="000000">
                <a:lumMod val="50000"/>
                <a:lumOff val="50000"/>
              </a:srgbClr>
            </a:solidFill>
            <a:prstDash val="dash"/>
            <a:tailEnd type="triangle"/>
          </a:ln>
          <a:effectLst/>
        </p:spPr>
      </p:cxnSp>
      <p:sp>
        <p:nvSpPr>
          <p:cNvPr id="18" name="CaixaDeTexto 17">
            <a:extLst>
              <a:ext uri="{FF2B5EF4-FFF2-40B4-BE49-F238E27FC236}">
                <a16:creationId xmlns:a16="http://schemas.microsoft.com/office/drawing/2014/main" id="{C27A0433-8585-D2BE-77C1-18ABA7636F3A}"/>
              </a:ext>
            </a:extLst>
          </p:cNvPr>
          <p:cNvSpPr txBox="1"/>
          <p:nvPr/>
        </p:nvSpPr>
        <p:spPr>
          <a:xfrm>
            <a:off x="6886098" y="4233991"/>
            <a:ext cx="926261"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Predial e Tecnologia</a:t>
            </a:r>
          </a:p>
        </p:txBody>
      </p:sp>
      <p:sp>
        <p:nvSpPr>
          <p:cNvPr id="37" name="CaixaDeTexto 36">
            <a:extLst>
              <a:ext uri="{FF2B5EF4-FFF2-40B4-BE49-F238E27FC236}">
                <a16:creationId xmlns:a16="http://schemas.microsoft.com/office/drawing/2014/main" id="{BD70B2AD-7D3A-E762-AEB0-CA84BFAE174E}"/>
              </a:ext>
            </a:extLst>
          </p:cNvPr>
          <p:cNvSpPr txBox="1"/>
          <p:nvPr/>
        </p:nvSpPr>
        <p:spPr>
          <a:xfrm>
            <a:off x="8417496" y="4233991"/>
            <a:ext cx="926261"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000" b="0" i="1" u="none" strike="noStrike" kern="0" cap="none" spc="0" normalizeH="0" baseline="0" noProof="0" dirty="0">
                <a:ln>
                  <a:noFill/>
                </a:ln>
                <a:solidFill>
                  <a:srgbClr val="3F3F3F"/>
                </a:solidFill>
                <a:effectLst/>
                <a:uLnTx/>
                <a:uFillTx/>
                <a:latin typeface="Montserrat" panose="00000500000000000000" pitchFamily="2" charset="0"/>
                <a:ea typeface="+mn-ea"/>
                <a:cs typeface="+mn-cs"/>
              </a:rPr>
              <a:t>45% de imposto</a:t>
            </a:r>
          </a:p>
        </p:txBody>
      </p:sp>
      <p:cxnSp>
        <p:nvCxnSpPr>
          <p:cNvPr id="28" name="Conector de Seta Reta 27">
            <a:extLst>
              <a:ext uri="{FF2B5EF4-FFF2-40B4-BE49-F238E27FC236}">
                <a16:creationId xmlns:a16="http://schemas.microsoft.com/office/drawing/2014/main" id="{A8C14FFD-2A1A-AED6-102F-AAF625A8DE98}"/>
              </a:ext>
            </a:extLst>
          </p:cNvPr>
          <p:cNvCxnSpPr>
            <a:cxnSpLocks/>
          </p:cNvCxnSpPr>
          <p:nvPr/>
        </p:nvCxnSpPr>
        <p:spPr>
          <a:xfrm>
            <a:off x="7349228" y="3912761"/>
            <a:ext cx="0" cy="288000"/>
          </a:xfrm>
          <a:prstGeom prst="straightConnector1">
            <a:avLst/>
          </a:prstGeom>
          <a:noFill/>
          <a:ln w="19050" cap="flat" cmpd="sng" algn="ctr">
            <a:solidFill>
              <a:srgbClr val="000000">
                <a:lumMod val="50000"/>
                <a:lumOff val="50000"/>
              </a:srgbClr>
            </a:solidFill>
            <a:prstDash val="dash"/>
            <a:tailEnd type="triangle"/>
          </a:ln>
          <a:effectLst/>
        </p:spPr>
      </p:cxnSp>
      <p:cxnSp>
        <p:nvCxnSpPr>
          <p:cNvPr id="29" name="Conector de Seta Reta 28">
            <a:extLst>
              <a:ext uri="{FF2B5EF4-FFF2-40B4-BE49-F238E27FC236}">
                <a16:creationId xmlns:a16="http://schemas.microsoft.com/office/drawing/2014/main" id="{4011C45C-5B6D-8596-F2A4-C15AF1E532F3}"/>
              </a:ext>
            </a:extLst>
          </p:cNvPr>
          <p:cNvCxnSpPr>
            <a:cxnSpLocks/>
          </p:cNvCxnSpPr>
          <p:nvPr/>
        </p:nvCxnSpPr>
        <p:spPr>
          <a:xfrm>
            <a:off x="8880626" y="3912761"/>
            <a:ext cx="0" cy="288000"/>
          </a:xfrm>
          <a:prstGeom prst="straightConnector1">
            <a:avLst/>
          </a:prstGeom>
          <a:noFill/>
          <a:ln w="19050" cap="flat" cmpd="sng" algn="ctr">
            <a:solidFill>
              <a:srgbClr val="000000">
                <a:lumMod val="50000"/>
                <a:lumOff val="50000"/>
              </a:srgbClr>
            </a:solidFill>
            <a:prstDash val="dash"/>
            <a:tailEnd type="triangle"/>
          </a:ln>
          <a:effectLst/>
        </p:spPr>
      </p:cxnSp>
      <p:sp>
        <p:nvSpPr>
          <p:cNvPr id="43" name="CaixaDeTexto 42">
            <a:extLst>
              <a:ext uri="{FF2B5EF4-FFF2-40B4-BE49-F238E27FC236}">
                <a16:creationId xmlns:a16="http://schemas.microsoft.com/office/drawing/2014/main" id="{2B5CB869-468E-C4FD-FAEB-FCFD3736638F}"/>
              </a:ext>
            </a:extLst>
          </p:cNvPr>
          <p:cNvSpPr txBox="1"/>
          <p:nvPr/>
        </p:nvSpPr>
        <p:spPr>
          <a:xfrm>
            <a:off x="7812359" y="3255907"/>
            <a:ext cx="720000" cy="276999"/>
          </a:xfrm>
          <a:prstGeom prst="rect">
            <a:avLst/>
          </a:prstGeom>
          <a:noFill/>
        </p:spPr>
        <p:txBody>
          <a:bodyPr wrap="square">
            <a:spAutoFit/>
          </a:bodyPr>
          <a:lstStyle/>
          <a:p>
            <a:r>
              <a:rPr lang="pt-BR" sz="1200" b="1" dirty="0">
                <a:solidFill>
                  <a:srgbClr val="FF0000"/>
                </a:solidFill>
                <a:latin typeface="Montserrat" panose="00000500000000000000" pitchFamily="2" charset="0"/>
              </a:rPr>
              <a:t>-0,15%</a:t>
            </a:r>
          </a:p>
        </p:txBody>
      </p:sp>
      <p:sp>
        <p:nvSpPr>
          <p:cNvPr id="9" name="CaixaDeTexto 8">
            <a:extLst>
              <a:ext uri="{FF2B5EF4-FFF2-40B4-BE49-F238E27FC236}">
                <a16:creationId xmlns:a16="http://schemas.microsoft.com/office/drawing/2014/main" id="{B00A28AD-88CD-A27C-EC02-754C24E220E4}"/>
              </a:ext>
            </a:extLst>
          </p:cNvPr>
          <p:cNvSpPr txBox="1"/>
          <p:nvPr/>
        </p:nvSpPr>
        <p:spPr>
          <a:xfrm>
            <a:off x="558214" y="5982140"/>
            <a:ext cx="10464900" cy="369332"/>
          </a:xfrm>
          <a:prstGeom prst="rect">
            <a:avLst/>
          </a:prstGeom>
          <a:noFill/>
        </p:spPr>
        <p:txBody>
          <a:bodyPr wrap="square">
            <a:spAutoFit/>
          </a:bodyPr>
          <a:lstStyle/>
          <a:p>
            <a:pPr>
              <a:spcBef>
                <a:spcPts val="600"/>
              </a:spcBef>
            </a:pPr>
            <a:r>
              <a:rPr lang="pt-BR" b="1" dirty="0">
                <a:highlight>
                  <a:srgbClr val="FFABAB"/>
                </a:highlight>
                <a:latin typeface="CircularXX Book" panose="020B0504010101010104" pitchFamily="34" charset="0"/>
                <a:cs typeface="CircularXX Book" panose="020B0504010101010104" pitchFamily="34" charset="0"/>
              </a:rPr>
              <a:t>Expectativa do mercado de que haja revisão do teto para que as operações sejam mantidas</a:t>
            </a:r>
          </a:p>
        </p:txBody>
      </p:sp>
      <p:pic>
        <p:nvPicPr>
          <p:cNvPr id="20" name="Picture 15">
            <a:extLst>
              <a:ext uri="{FF2B5EF4-FFF2-40B4-BE49-F238E27FC236}">
                <a16:creationId xmlns:a16="http://schemas.microsoft.com/office/drawing/2014/main" id="{1D081C95-C553-C799-44AA-8C15F2912085}"/>
              </a:ext>
            </a:extLst>
          </p:cNvPr>
          <p:cNvPicPr>
            <a:picLocks noChangeAspect="1"/>
          </p:cNvPicPr>
          <p:nvPr/>
        </p:nvPicPr>
        <p:blipFill>
          <a:blip r:embed="rId4"/>
          <a:stretch>
            <a:fillRect/>
          </a:stretch>
        </p:blipFill>
        <p:spPr>
          <a:xfrm>
            <a:off x="10940473" y="393391"/>
            <a:ext cx="826078" cy="113312"/>
          </a:xfrm>
          <a:prstGeom prst="rect">
            <a:avLst/>
          </a:prstGeom>
        </p:spPr>
      </p:pic>
      <p:sp>
        <p:nvSpPr>
          <p:cNvPr id="2" name="Espaço Reservado para Número de Slide 1">
            <a:extLst>
              <a:ext uri="{FF2B5EF4-FFF2-40B4-BE49-F238E27FC236}">
                <a16:creationId xmlns:a16="http://schemas.microsoft.com/office/drawing/2014/main" id="{4EC30777-8CD6-303C-1EEF-FC1A8A045269}"/>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3</a:t>
            </a:fld>
            <a:endParaRPr kumimoji="0" lang="en-US" sz="900" b="0" i="0" u="none" strike="noStrike" kern="1200" cap="none" spc="0" normalizeH="0" baseline="0" noProof="0" dirty="0">
              <a:ln>
                <a:noFill/>
              </a:ln>
              <a:solidFill>
                <a:srgbClr val="000000"/>
              </a:solidFill>
              <a:effectLst/>
              <a:uLnTx/>
              <a:uFillTx/>
              <a:latin typeface="Arial"/>
              <a:cs typeface="Arial"/>
              <a:sym typeface="Arial"/>
            </a:endParaRPr>
          </a:p>
        </p:txBody>
      </p:sp>
      <p:sp>
        <p:nvSpPr>
          <p:cNvPr id="23" name="Retângulo 22">
            <a:extLst>
              <a:ext uri="{FF2B5EF4-FFF2-40B4-BE49-F238E27FC236}">
                <a16:creationId xmlns:a16="http://schemas.microsoft.com/office/drawing/2014/main" id="{6C7AE944-3B3E-BCB3-1D8F-268BE33E4F03}"/>
              </a:ext>
            </a:extLst>
          </p:cNvPr>
          <p:cNvSpPr/>
          <p:nvPr/>
        </p:nvSpPr>
        <p:spPr>
          <a:xfrm>
            <a:off x="7697285" y="3562772"/>
            <a:ext cx="854124" cy="367451"/>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2" name="Imagem 21">
            <a:extLst>
              <a:ext uri="{FF2B5EF4-FFF2-40B4-BE49-F238E27FC236}">
                <a16:creationId xmlns:a16="http://schemas.microsoft.com/office/drawing/2014/main" id="{605DD4FB-E5C5-2D25-9445-8D66ECA8C4CC}"/>
              </a:ext>
            </a:extLst>
          </p:cNvPr>
          <p:cNvPicPr>
            <a:picLocks noChangeAspect="1"/>
          </p:cNvPicPr>
          <p:nvPr/>
        </p:nvPicPr>
        <p:blipFill>
          <a:blip r:embed="rId5"/>
          <a:srcRect b="12772"/>
          <a:stretch/>
        </p:blipFill>
        <p:spPr>
          <a:xfrm>
            <a:off x="7742500" y="3709242"/>
            <a:ext cx="751969" cy="290409"/>
          </a:xfrm>
          <a:prstGeom prst="rect">
            <a:avLst/>
          </a:prstGeom>
        </p:spPr>
      </p:pic>
      <p:sp>
        <p:nvSpPr>
          <p:cNvPr id="24" name="Retângulo 23">
            <a:extLst>
              <a:ext uri="{FF2B5EF4-FFF2-40B4-BE49-F238E27FC236}">
                <a16:creationId xmlns:a16="http://schemas.microsoft.com/office/drawing/2014/main" id="{9E3F53C1-3F5D-61B1-6D16-D97068925524}"/>
              </a:ext>
            </a:extLst>
          </p:cNvPr>
          <p:cNvSpPr/>
          <p:nvPr/>
        </p:nvSpPr>
        <p:spPr>
          <a:xfrm>
            <a:off x="7947660" y="3556400"/>
            <a:ext cx="323659" cy="177398"/>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6" name="Conector reto 6">
            <a:extLst>
              <a:ext uri="{FF2B5EF4-FFF2-40B4-BE49-F238E27FC236}">
                <a16:creationId xmlns:a16="http://schemas.microsoft.com/office/drawing/2014/main" id="{244095CC-ADCE-D2D7-47B3-8DF7B11F99B4}"/>
              </a:ext>
            </a:extLst>
          </p:cNvPr>
          <p:cNvCxnSpPr>
            <a:cxnSpLocks/>
          </p:cNvCxnSpPr>
          <p:nvPr/>
        </p:nvCxnSpPr>
        <p:spPr>
          <a:xfrm>
            <a:off x="466852" y="717714"/>
            <a:ext cx="10151385" cy="0"/>
          </a:xfrm>
          <a:prstGeom prst="line">
            <a:avLst/>
          </a:prstGeom>
          <a:ln>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152177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16" name="Picture 15">
            <a:extLst>
              <a:ext uri="{FF2B5EF4-FFF2-40B4-BE49-F238E27FC236}">
                <a16:creationId xmlns:a16="http://schemas.microsoft.com/office/drawing/2014/main" id="{C75E5B3F-8750-7C4D-8A71-C850D86A3163}"/>
              </a:ext>
            </a:extLst>
          </p:cNvPr>
          <p:cNvPicPr>
            <a:picLocks noChangeAspect="1"/>
          </p:cNvPicPr>
          <p:nvPr/>
        </p:nvPicPr>
        <p:blipFill>
          <a:blip r:embed="rId3"/>
          <a:stretch>
            <a:fillRect/>
          </a:stretch>
        </p:blipFill>
        <p:spPr>
          <a:xfrm>
            <a:off x="10940473" y="393391"/>
            <a:ext cx="826078" cy="113312"/>
          </a:xfrm>
          <a:prstGeom prst="rect">
            <a:avLst/>
          </a:prstGeom>
        </p:spPr>
      </p:pic>
      <p:sp>
        <p:nvSpPr>
          <p:cNvPr id="4" name="Google Shape;266;p20">
            <a:extLst>
              <a:ext uri="{FF2B5EF4-FFF2-40B4-BE49-F238E27FC236}">
                <a16:creationId xmlns:a16="http://schemas.microsoft.com/office/drawing/2014/main" id="{7D6518F9-292E-03B8-EC67-63E282D829F2}"/>
              </a:ext>
            </a:extLst>
          </p:cNvPr>
          <p:cNvSpPr txBox="1"/>
          <p:nvPr/>
        </p:nvSpPr>
        <p:spPr>
          <a:xfrm>
            <a:off x="425448" y="263270"/>
            <a:ext cx="10254315" cy="400069"/>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r>
              <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rPr>
              <a:t>Analise de perda INSS por tipo de benefício</a:t>
            </a:r>
            <a:endPar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sym typeface="Arial"/>
            </a:endParaRPr>
          </a:p>
        </p:txBody>
      </p:sp>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Espaço Reservado para Número de Slide 1">
            <a:extLst>
              <a:ext uri="{FF2B5EF4-FFF2-40B4-BE49-F238E27FC236}">
                <a16:creationId xmlns:a16="http://schemas.microsoft.com/office/drawing/2014/main" id="{23351F62-6344-85E6-7F41-BF43CAF4518E}"/>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4</a:t>
            </a:fld>
            <a:endParaRPr kumimoji="0" lang="en-US" sz="900" b="0" i="0" u="none" strike="noStrike" kern="1200" cap="none" spc="0" normalizeH="0" baseline="0" noProof="0" dirty="0">
              <a:ln>
                <a:noFill/>
              </a:ln>
              <a:solidFill>
                <a:srgbClr val="000000"/>
              </a:solidFill>
              <a:effectLst/>
              <a:uLnTx/>
              <a:uFillTx/>
              <a:latin typeface="Arial"/>
              <a:cs typeface="Arial"/>
              <a:sym typeface="Arial"/>
            </a:endParaRPr>
          </a:p>
        </p:txBody>
      </p:sp>
      <p:sp>
        <p:nvSpPr>
          <p:cNvPr id="2" name="Retângulo 1">
            <a:extLst>
              <a:ext uri="{FF2B5EF4-FFF2-40B4-BE49-F238E27FC236}">
                <a16:creationId xmlns:a16="http://schemas.microsoft.com/office/drawing/2014/main" id="{2457BF5A-187E-D4AE-1246-AF17EAF54C27}"/>
              </a:ext>
            </a:extLst>
          </p:cNvPr>
          <p:cNvSpPr/>
          <p:nvPr/>
        </p:nvSpPr>
        <p:spPr>
          <a:xfrm>
            <a:off x="785157" y="4854195"/>
            <a:ext cx="3321573" cy="830997"/>
          </a:xfrm>
          <a:prstGeom prst="rect">
            <a:avLst/>
          </a:prstGeom>
          <a:no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Idade média da carteira:</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Aposentadoria e Pensão:</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59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Invalidez:</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56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pt-BR" sz="1200" b="1" u="sng" kern="0" dirty="0">
                <a:solidFill>
                  <a:srgbClr val="000000"/>
                </a:solidFill>
                <a:latin typeface="CircularXX" panose="020B0804010101010104" pitchFamily="34" charset="0"/>
                <a:cs typeface="CircularXX" panose="020B0804010101010104" pitchFamily="34" charset="0"/>
                <a:sym typeface="Arial"/>
              </a:rPr>
              <a:t>LOAS</a:t>
            </a:r>
            <a:r>
              <a:rPr lang="pt-BR" sz="1200" b="1" kern="0" dirty="0">
                <a:solidFill>
                  <a:srgbClr val="000000"/>
                </a:solidFill>
                <a:latin typeface="CircularXX" panose="020B0804010101010104" pitchFamily="34" charset="0"/>
                <a:cs typeface="CircularXX" panose="020B0804010101010104" pitchFamily="34" charset="0"/>
                <a:sym typeface="Arial"/>
              </a:rPr>
              <a:t>: 31 anos</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p:txBody>
      </p:sp>
      <p:sp>
        <p:nvSpPr>
          <p:cNvPr id="11" name="CaixaDeTexto 10">
            <a:extLst>
              <a:ext uri="{FF2B5EF4-FFF2-40B4-BE49-F238E27FC236}">
                <a16:creationId xmlns:a16="http://schemas.microsoft.com/office/drawing/2014/main" id="{76477594-E830-F2F6-EB87-AF3B68F3803E}"/>
              </a:ext>
            </a:extLst>
          </p:cNvPr>
          <p:cNvSpPr txBox="1"/>
          <p:nvPr/>
        </p:nvSpPr>
        <p:spPr>
          <a:xfrm>
            <a:off x="425447" y="844021"/>
            <a:ext cx="11057716"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Dentre o público em questão, temos diferentes perfis de risco. A fixação do teto em patamar não razoável poderá prejudicar o atendimento daqueles que apresentam maior risco (idade, público, tipo de operação e etc.), bem como operações de menor valor.</a:t>
            </a:r>
          </a:p>
        </p:txBody>
      </p:sp>
      <p:sp>
        <p:nvSpPr>
          <p:cNvPr id="7" name="CaixaDeTexto 6">
            <a:extLst>
              <a:ext uri="{FF2B5EF4-FFF2-40B4-BE49-F238E27FC236}">
                <a16:creationId xmlns:a16="http://schemas.microsoft.com/office/drawing/2014/main" id="{153BCE06-A2FC-7681-61DE-50AF46D89836}"/>
              </a:ext>
            </a:extLst>
          </p:cNvPr>
          <p:cNvSpPr txBox="1"/>
          <p:nvPr/>
        </p:nvSpPr>
        <p:spPr>
          <a:xfrm>
            <a:off x="4418726" y="4862713"/>
            <a:ext cx="2247545" cy="738664"/>
          </a:xfrm>
          <a:prstGeom prst="rect">
            <a:avLst/>
          </a:prstGeom>
          <a:no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4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65% dos tomadores do Consignado INSS estão negativados.</a:t>
            </a:r>
          </a:p>
        </p:txBody>
      </p:sp>
      <p:sp>
        <p:nvSpPr>
          <p:cNvPr id="8" name="Retângulo 7">
            <a:extLst>
              <a:ext uri="{FF2B5EF4-FFF2-40B4-BE49-F238E27FC236}">
                <a16:creationId xmlns:a16="http://schemas.microsoft.com/office/drawing/2014/main" id="{0F79999F-049B-E769-4E81-0A17043DE5C4}"/>
              </a:ext>
            </a:extLst>
          </p:cNvPr>
          <p:cNvSpPr/>
          <p:nvPr/>
        </p:nvSpPr>
        <p:spPr>
          <a:xfrm>
            <a:off x="9364443" y="5549422"/>
            <a:ext cx="2743200" cy="25391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t-BR" sz="1050" b="1"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Fonte: </a:t>
            </a:r>
            <a:r>
              <a:rPr kumimoji="0" lang="pt-BR" sz="1050" b="0"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Associados Febraban / ABBC</a:t>
            </a:r>
          </a:p>
        </p:txBody>
      </p:sp>
      <p:graphicFrame>
        <p:nvGraphicFramePr>
          <p:cNvPr id="13" name="Tabela 12">
            <a:extLst>
              <a:ext uri="{FF2B5EF4-FFF2-40B4-BE49-F238E27FC236}">
                <a16:creationId xmlns:a16="http://schemas.microsoft.com/office/drawing/2014/main" id="{E5637903-D614-A184-5E81-534D97B91249}"/>
              </a:ext>
            </a:extLst>
          </p:cNvPr>
          <p:cNvGraphicFramePr>
            <a:graphicFrameLocks noGrp="1"/>
          </p:cNvGraphicFramePr>
          <p:nvPr>
            <p:extLst>
              <p:ext uri="{D42A27DB-BD31-4B8C-83A1-F6EECF244321}">
                <p14:modId xmlns:p14="http://schemas.microsoft.com/office/powerpoint/2010/main" val="4012006415"/>
              </p:ext>
            </p:extLst>
          </p:nvPr>
        </p:nvGraphicFramePr>
        <p:xfrm>
          <a:off x="901662" y="1770913"/>
          <a:ext cx="9444780" cy="2844180"/>
        </p:xfrm>
        <a:graphic>
          <a:graphicData uri="http://schemas.openxmlformats.org/drawingml/2006/table">
            <a:tbl>
              <a:tblPr/>
              <a:tblGrid>
                <a:gridCol w="912142">
                  <a:extLst>
                    <a:ext uri="{9D8B030D-6E8A-4147-A177-3AD203B41FA5}">
                      <a16:colId xmlns:a16="http://schemas.microsoft.com/office/drawing/2014/main" val="4270785291"/>
                    </a:ext>
                  </a:extLst>
                </a:gridCol>
                <a:gridCol w="1083996">
                  <a:extLst>
                    <a:ext uri="{9D8B030D-6E8A-4147-A177-3AD203B41FA5}">
                      <a16:colId xmlns:a16="http://schemas.microsoft.com/office/drawing/2014/main" val="1778410090"/>
                    </a:ext>
                  </a:extLst>
                </a:gridCol>
                <a:gridCol w="115408">
                  <a:extLst>
                    <a:ext uri="{9D8B030D-6E8A-4147-A177-3AD203B41FA5}">
                      <a16:colId xmlns:a16="http://schemas.microsoft.com/office/drawing/2014/main" val="2675239980"/>
                    </a:ext>
                  </a:extLst>
                </a:gridCol>
                <a:gridCol w="1202971">
                  <a:extLst>
                    <a:ext uri="{9D8B030D-6E8A-4147-A177-3AD203B41FA5}">
                      <a16:colId xmlns:a16="http://schemas.microsoft.com/office/drawing/2014/main" val="199601221"/>
                    </a:ext>
                  </a:extLst>
                </a:gridCol>
                <a:gridCol w="1202971">
                  <a:extLst>
                    <a:ext uri="{9D8B030D-6E8A-4147-A177-3AD203B41FA5}">
                      <a16:colId xmlns:a16="http://schemas.microsoft.com/office/drawing/2014/main" val="3833958901"/>
                    </a:ext>
                  </a:extLst>
                </a:gridCol>
                <a:gridCol w="1202971">
                  <a:extLst>
                    <a:ext uri="{9D8B030D-6E8A-4147-A177-3AD203B41FA5}">
                      <a16:colId xmlns:a16="http://schemas.microsoft.com/office/drawing/2014/main" val="1852000871"/>
                    </a:ext>
                  </a:extLst>
                </a:gridCol>
                <a:gridCol w="115408">
                  <a:extLst>
                    <a:ext uri="{9D8B030D-6E8A-4147-A177-3AD203B41FA5}">
                      <a16:colId xmlns:a16="http://schemas.microsoft.com/office/drawing/2014/main" val="3532426706"/>
                    </a:ext>
                  </a:extLst>
                </a:gridCol>
                <a:gridCol w="1202971">
                  <a:extLst>
                    <a:ext uri="{9D8B030D-6E8A-4147-A177-3AD203B41FA5}">
                      <a16:colId xmlns:a16="http://schemas.microsoft.com/office/drawing/2014/main" val="3496258251"/>
                    </a:ext>
                  </a:extLst>
                </a:gridCol>
                <a:gridCol w="1202971">
                  <a:extLst>
                    <a:ext uri="{9D8B030D-6E8A-4147-A177-3AD203B41FA5}">
                      <a16:colId xmlns:a16="http://schemas.microsoft.com/office/drawing/2014/main" val="4287441037"/>
                    </a:ext>
                  </a:extLst>
                </a:gridCol>
                <a:gridCol w="1202971">
                  <a:extLst>
                    <a:ext uri="{9D8B030D-6E8A-4147-A177-3AD203B41FA5}">
                      <a16:colId xmlns:a16="http://schemas.microsoft.com/office/drawing/2014/main" val="1780523932"/>
                    </a:ext>
                  </a:extLst>
                </a:gridCol>
              </a:tblGrid>
              <a:tr h="247080">
                <a:tc rowSpan="2">
                  <a:txBody>
                    <a:bodyPr/>
                    <a:lstStyle/>
                    <a:p>
                      <a:pPr algn="ctr" rtl="0" fontAlgn="ctr"/>
                      <a:r>
                        <a:rPr lang="pt-BR" sz="1200" b="1" i="0" u="none" strike="noStrike">
                          <a:solidFill>
                            <a:srgbClr val="FFFFFF"/>
                          </a:solidFill>
                          <a:effectLst/>
                          <a:latin typeface="CircularXX" panose="020B0804010101010104" pitchFamily="34" charset="0"/>
                        </a:rPr>
                        <a:t>Idade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rowSpan="2">
                  <a:txBody>
                    <a:bodyPr/>
                    <a:lstStyle/>
                    <a:p>
                      <a:pPr algn="ctr" rtl="0" fontAlgn="ctr"/>
                      <a:r>
                        <a:rPr lang="pt-BR" sz="1200" b="1" i="0" u="none" strike="noStrike">
                          <a:solidFill>
                            <a:srgbClr val="FFFFFF"/>
                          </a:solidFill>
                          <a:effectLst/>
                          <a:latin typeface="CircularXX" panose="020B0804010101010104" pitchFamily="34" charset="0"/>
                        </a:rPr>
                        <a:t>% Produção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a:solidFill>
                            <a:srgbClr val="FFFFFF"/>
                          </a:solidFill>
                          <a:effectLst/>
                          <a:latin typeface="CircularXX" panose="020B0804010101010104" pitchFamily="34" charset="0"/>
                        </a:rPr>
                        <a:t>Perda </a:t>
                      </a:r>
                    </a:p>
                  </a:txBody>
                  <a:tcPr marL="7620" marR="7620" marT="7620" marB="0" anchor="ctr">
                    <a:lnL>
                      <a:noFill/>
                    </a:lnL>
                    <a:lnR>
                      <a:noFill/>
                    </a:lnR>
                    <a:lnT>
                      <a:noFill/>
                    </a:lnT>
                    <a:lnB>
                      <a:noFill/>
                    </a:lnB>
                    <a:solidFill>
                      <a:srgbClr val="000000"/>
                    </a:solidFill>
                  </a:tcPr>
                </a:tc>
                <a:tc hMerge="1">
                  <a:txBody>
                    <a:bodyPr/>
                    <a:lstStyle/>
                    <a:p>
                      <a:endParaRPr lang="pt-BR"/>
                    </a:p>
                  </a:txBody>
                  <a:tcPr/>
                </a:tc>
                <a:tc hMerge="1">
                  <a:txBody>
                    <a:bodyPr/>
                    <a:lstStyle/>
                    <a:p>
                      <a:endParaRPr lang="pt-BR"/>
                    </a:p>
                  </a:txBody>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dirty="0">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733649130"/>
                  </a:ext>
                </a:extLst>
              </a:tr>
              <a:tr h="360000">
                <a:tc vMerge="1">
                  <a:txBody>
                    <a:bodyPr/>
                    <a:lstStyle/>
                    <a:p>
                      <a:endParaRPr lang="pt-BR"/>
                    </a:p>
                  </a:txBody>
                  <a:tcPr/>
                </a:tc>
                <a:tc vMerge="1">
                  <a:txBody>
                    <a:bodyPr/>
                    <a:lstStyle/>
                    <a:p>
                      <a:endParaRPr lang="pt-BR"/>
                    </a:p>
                  </a:txBody>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96449819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até 40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6,5%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-0,27%</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extLst>
                  <a:ext uri="{0D108BD9-81ED-4DB2-BD59-A6C34878D82A}">
                    <a16:rowId xmlns:a16="http://schemas.microsoft.com/office/drawing/2014/main" val="325510183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41 – 50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dirty="0">
                          <a:solidFill>
                            <a:srgbClr val="000000"/>
                          </a:solidFill>
                          <a:effectLst/>
                          <a:latin typeface="CircularXX" panose="020B0804010101010104" pitchFamily="34" charset="0"/>
                        </a:rPr>
                        <a:t>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-0,27%</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0645775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51 – 54</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5,0%</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-0,20%</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85610734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55 – 60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2,8%</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5,5%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-0,23%</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01409861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61 – 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3,2%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8,0%</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-0,25%</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6805330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66 – 70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4,3%</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8,9%</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966131341"/>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71 – 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5,3%</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10,5%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9,7%</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-0,40%</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99638477"/>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73 – 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10,9%</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11,1%</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-0,26%</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-0,45%</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-0,46%</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12540828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&gt;= 75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11,7%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12,2%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-0,27%</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-0,48%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-0,50%</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994455717"/>
                  </a:ext>
                </a:extLst>
              </a:tr>
            </a:tbl>
          </a:graphicData>
        </a:graphic>
      </p:graphicFrame>
      <p:sp>
        <p:nvSpPr>
          <p:cNvPr id="14" name="CaixaDeTexto 13">
            <a:extLst>
              <a:ext uri="{FF2B5EF4-FFF2-40B4-BE49-F238E27FC236}">
                <a16:creationId xmlns:a16="http://schemas.microsoft.com/office/drawing/2014/main" id="{D3DC5B69-AC8A-50DB-CD3A-D748FE20A8A7}"/>
              </a:ext>
            </a:extLst>
          </p:cNvPr>
          <p:cNvSpPr txBox="1"/>
          <p:nvPr/>
        </p:nvSpPr>
        <p:spPr>
          <a:xfrm>
            <a:off x="558214" y="5982140"/>
            <a:ext cx="10464900" cy="369332"/>
          </a:xfrm>
          <a:prstGeom prst="rect">
            <a:avLst/>
          </a:prstGeom>
          <a:noFill/>
        </p:spPr>
        <p:txBody>
          <a:bodyPr wrap="square">
            <a:spAutoFit/>
          </a:bodyPr>
          <a:lstStyle/>
          <a:p>
            <a:pPr>
              <a:spcBef>
                <a:spcPts val="600"/>
              </a:spcBef>
            </a:pPr>
            <a:r>
              <a:rPr lang="pt-BR" b="1" dirty="0">
                <a:highlight>
                  <a:srgbClr val="FFABAB"/>
                </a:highlight>
                <a:latin typeface="CircularXX Book" panose="020B0504010101010104" pitchFamily="34" charset="0"/>
                <a:cs typeface="CircularXX Book" panose="020B0504010101010104" pitchFamily="34" charset="0"/>
              </a:rPr>
              <a:t>Expectativa do mercado de que haja revisão do teto para que as operações sejam mantidas</a:t>
            </a:r>
          </a:p>
        </p:txBody>
      </p:sp>
      <p:sp>
        <p:nvSpPr>
          <p:cNvPr id="15" name="CaixaDeTexto 14">
            <a:extLst>
              <a:ext uri="{FF2B5EF4-FFF2-40B4-BE49-F238E27FC236}">
                <a16:creationId xmlns:a16="http://schemas.microsoft.com/office/drawing/2014/main" id="{82F4C5EF-A49F-1C94-6B7A-72B220F2C66C}"/>
              </a:ext>
            </a:extLst>
          </p:cNvPr>
          <p:cNvSpPr txBox="1"/>
          <p:nvPr/>
        </p:nvSpPr>
        <p:spPr>
          <a:xfrm>
            <a:off x="6740044" y="4847401"/>
            <a:ext cx="3711646" cy="523220"/>
          </a:xfrm>
          <a:prstGeom prst="rect">
            <a:avLst/>
          </a:prstGeom>
          <a:noFill/>
        </p:spPr>
        <p:txBody>
          <a:bodyPr wrap="square">
            <a:spAutoFit/>
          </a:bodyPr>
          <a:lstStyle/>
          <a:p>
            <a:pPr algn="ctr">
              <a:spcBef>
                <a:spcPts val="600"/>
              </a:spcBef>
            </a:pPr>
            <a:r>
              <a:rPr lang="pt-BR" sz="1400" b="1" dirty="0">
                <a:highlight>
                  <a:srgbClr val="E6E6E8"/>
                </a:highlight>
                <a:latin typeface="CircularXX Book" panose="020B0504010101010104" pitchFamily="34" charset="0"/>
                <a:cs typeface="CircularXX Book" panose="020B0504010101010104" pitchFamily="34" charset="0"/>
              </a:rPr>
              <a:t>Tributação de 45% sobre a margem positiva (IRPJ/CSLL)</a:t>
            </a:r>
          </a:p>
        </p:txBody>
      </p:sp>
      <p:cxnSp>
        <p:nvCxnSpPr>
          <p:cNvPr id="10" name="Conector reto 6">
            <a:extLst>
              <a:ext uri="{FF2B5EF4-FFF2-40B4-BE49-F238E27FC236}">
                <a16:creationId xmlns:a16="http://schemas.microsoft.com/office/drawing/2014/main" id="{36E8F946-8148-712D-EAD8-2EDC32FC8F86}"/>
              </a:ext>
            </a:extLst>
          </p:cNvPr>
          <p:cNvCxnSpPr>
            <a:cxnSpLocks/>
          </p:cNvCxnSpPr>
          <p:nvPr/>
        </p:nvCxnSpPr>
        <p:spPr>
          <a:xfrm>
            <a:off x="466852" y="717714"/>
            <a:ext cx="10151385" cy="0"/>
          </a:xfrm>
          <a:prstGeom prst="line">
            <a:avLst/>
          </a:prstGeom>
          <a:ln>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916473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Conector reto 6">
            <a:extLst>
              <a:ext uri="{FF2B5EF4-FFF2-40B4-BE49-F238E27FC236}">
                <a16:creationId xmlns:a16="http://schemas.microsoft.com/office/drawing/2014/main" id="{0C594D84-BE47-2B6D-1C36-72DDB26AB03C}"/>
              </a:ext>
            </a:extLst>
          </p:cNvPr>
          <p:cNvCxnSpPr>
            <a:cxnSpLocks/>
          </p:cNvCxnSpPr>
          <p:nvPr/>
        </p:nvCxnSpPr>
        <p:spPr>
          <a:xfrm>
            <a:off x="466852" y="809154"/>
            <a:ext cx="10151385" cy="0"/>
          </a:xfrm>
          <a:prstGeom prst="line">
            <a:avLst/>
          </a:prstGeom>
          <a:ln>
            <a:solidFill>
              <a:schemeClr val="tx1"/>
            </a:solidFill>
          </a:ln>
        </p:spPr>
        <p:style>
          <a:lnRef idx="1">
            <a:schemeClr val="accent4"/>
          </a:lnRef>
          <a:fillRef idx="0">
            <a:schemeClr val="accent4"/>
          </a:fillRef>
          <a:effectRef idx="0">
            <a:schemeClr val="accent4"/>
          </a:effectRef>
          <a:fontRef idx="minor">
            <a:schemeClr val="tx1"/>
          </a:fontRef>
        </p:style>
      </p:cxnSp>
      <p:sp>
        <p:nvSpPr>
          <p:cNvPr id="33" name="CaixaDeTexto 32">
            <a:extLst>
              <a:ext uri="{FF2B5EF4-FFF2-40B4-BE49-F238E27FC236}">
                <a16:creationId xmlns:a16="http://schemas.microsoft.com/office/drawing/2014/main" id="{C293CEF6-824D-00AA-1D81-56E82B30E056}"/>
              </a:ext>
            </a:extLst>
          </p:cNvPr>
          <p:cNvSpPr txBox="1"/>
          <p:nvPr/>
        </p:nvSpPr>
        <p:spPr>
          <a:xfrm>
            <a:off x="375262" y="372541"/>
            <a:ext cx="10140338" cy="400110"/>
          </a:xfrm>
          <a:prstGeom prst="rect">
            <a:avLst/>
          </a:prstGeom>
          <a:noFill/>
        </p:spPr>
        <p:txBody>
          <a:bodyPr wrap="square" rtlCol="0">
            <a:spAutoFit/>
          </a:bodyPr>
          <a:lstStyle/>
          <a:p>
            <a:r>
              <a:rPr lang="pt-BR" sz="2000" b="1" dirty="0">
                <a:latin typeface="Lato Bold" panose="020F0502020204030203" pitchFamily="34" charset="0"/>
                <a:ea typeface="Lato Bold" panose="020F0502020204030203" pitchFamily="34" charset="0"/>
                <a:cs typeface="Lato Bold" panose="020F0502020204030203" pitchFamily="34" charset="0"/>
              </a:rPr>
              <a:t>INSS – teto de taxa de juros</a:t>
            </a:r>
          </a:p>
        </p:txBody>
      </p:sp>
      <p:pic>
        <p:nvPicPr>
          <p:cNvPr id="2" name="Picture 15">
            <a:extLst>
              <a:ext uri="{FF2B5EF4-FFF2-40B4-BE49-F238E27FC236}">
                <a16:creationId xmlns:a16="http://schemas.microsoft.com/office/drawing/2014/main" id="{4AE20A32-D742-EDB0-9C25-DF9326F3978B}"/>
              </a:ext>
            </a:extLst>
          </p:cNvPr>
          <p:cNvPicPr>
            <a:picLocks noChangeAspect="1"/>
          </p:cNvPicPr>
          <p:nvPr/>
        </p:nvPicPr>
        <p:blipFill>
          <a:blip r:embed="rId3"/>
          <a:stretch>
            <a:fillRect/>
          </a:stretch>
        </p:blipFill>
        <p:spPr>
          <a:xfrm>
            <a:off x="10940473" y="393391"/>
            <a:ext cx="826078" cy="113312"/>
          </a:xfrm>
          <a:prstGeom prst="rect">
            <a:avLst/>
          </a:prstGeom>
        </p:spPr>
      </p:pic>
      <p:sp>
        <p:nvSpPr>
          <p:cNvPr id="7" name="Retângulo 6">
            <a:extLst>
              <a:ext uri="{FF2B5EF4-FFF2-40B4-BE49-F238E27FC236}">
                <a16:creationId xmlns:a16="http://schemas.microsoft.com/office/drawing/2014/main" id="{88185B7E-4A5B-047E-DAA2-EA8C27BCB39B}"/>
              </a:ext>
            </a:extLst>
          </p:cNvPr>
          <p:cNvSpPr/>
          <p:nvPr/>
        </p:nvSpPr>
        <p:spPr>
          <a:xfrm>
            <a:off x="375263" y="859142"/>
            <a:ext cx="10735190"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212529"/>
                </a:solidFill>
                <a:effectLst/>
                <a:uLnTx/>
                <a:uFillTx/>
                <a:latin typeface="Lato" panose="020F0502020204030203" pitchFamily="34" charset="0"/>
                <a:ea typeface="Lato" panose="020F0502020204030203" pitchFamily="34" charset="0"/>
                <a:cs typeface="Lato" panose="020F0502020204030203" pitchFamily="34" charset="0"/>
              </a:rPr>
              <a:t>Histórico de alterações</a:t>
            </a:r>
          </a:p>
        </p:txBody>
      </p:sp>
      <p:graphicFrame>
        <p:nvGraphicFramePr>
          <p:cNvPr id="9" name="Tabela 8">
            <a:extLst>
              <a:ext uri="{FF2B5EF4-FFF2-40B4-BE49-F238E27FC236}">
                <a16:creationId xmlns:a16="http://schemas.microsoft.com/office/drawing/2014/main" id="{9F22D806-5350-0CC0-C76B-2C9BFA341072}"/>
              </a:ext>
            </a:extLst>
          </p:cNvPr>
          <p:cNvGraphicFramePr>
            <a:graphicFrameLocks noGrp="1"/>
          </p:cNvGraphicFramePr>
          <p:nvPr>
            <p:extLst>
              <p:ext uri="{D42A27DB-BD31-4B8C-83A1-F6EECF244321}">
                <p14:modId xmlns:p14="http://schemas.microsoft.com/office/powerpoint/2010/main" val="1138405205"/>
              </p:ext>
            </p:extLst>
          </p:nvPr>
        </p:nvGraphicFramePr>
        <p:xfrm>
          <a:off x="722670" y="1514169"/>
          <a:ext cx="8485240" cy="3752990"/>
        </p:xfrm>
        <a:graphic>
          <a:graphicData uri="http://schemas.openxmlformats.org/drawingml/2006/table">
            <a:tbl>
              <a:tblPr/>
              <a:tblGrid>
                <a:gridCol w="2121310">
                  <a:extLst>
                    <a:ext uri="{9D8B030D-6E8A-4147-A177-3AD203B41FA5}">
                      <a16:colId xmlns:a16="http://schemas.microsoft.com/office/drawing/2014/main" val="2191906101"/>
                    </a:ext>
                  </a:extLst>
                </a:gridCol>
                <a:gridCol w="2121310">
                  <a:extLst>
                    <a:ext uri="{9D8B030D-6E8A-4147-A177-3AD203B41FA5}">
                      <a16:colId xmlns:a16="http://schemas.microsoft.com/office/drawing/2014/main" val="3059769007"/>
                    </a:ext>
                  </a:extLst>
                </a:gridCol>
                <a:gridCol w="2121310">
                  <a:extLst>
                    <a:ext uri="{9D8B030D-6E8A-4147-A177-3AD203B41FA5}">
                      <a16:colId xmlns:a16="http://schemas.microsoft.com/office/drawing/2014/main" val="1532520302"/>
                    </a:ext>
                  </a:extLst>
                </a:gridCol>
                <a:gridCol w="2121310">
                  <a:extLst>
                    <a:ext uri="{9D8B030D-6E8A-4147-A177-3AD203B41FA5}">
                      <a16:colId xmlns:a16="http://schemas.microsoft.com/office/drawing/2014/main" val="3226259295"/>
                    </a:ext>
                  </a:extLst>
                </a:gridCol>
              </a:tblGrid>
              <a:tr h="525482">
                <a:tc>
                  <a:txBody>
                    <a:bodyPr/>
                    <a:lstStyle/>
                    <a:p>
                      <a:pPr algn="ctr" fontAlgn="ctr"/>
                      <a:r>
                        <a:rPr lang="pt-BR" sz="1800" b="0" i="0" u="none" strike="noStrike" dirty="0">
                          <a:solidFill>
                            <a:srgbClr val="FFFFFF"/>
                          </a:solidFill>
                          <a:effectLst/>
                          <a:latin typeface="CircularXX" panose="020B0804010101010104" pitchFamily="34" charset="0"/>
                        </a:rPr>
                        <a:t>Data</a:t>
                      </a:r>
                    </a:p>
                  </a:txBody>
                  <a:tcPr marL="7620" marR="7620" marT="762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0000"/>
                    </a:solidFill>
                  </a:tcPr>
                </a:tc>
                <a:tc>
                  <a:txBody>
                    <a:bodyPr/>
                    <a:lstStyle/>
                    <a:p>
                      <a:pPr algn="ctr" fontAlgn="ctr"/>
                      <a:r>
                        <a:rPr lang="pt-BR" sz="1800" b="0" i="0" u="none" strike="noStrike" dirty="0">
                          <a:solidFill>
                            <a:srgbClr val="FFFFFF"/>
                          </a:solidFill>
                          <a:effectLst/>
                          <a:latin typeface="CircularXX" panose="020B0804010101010104" pitchFamily="34" charset="0"/>
                        </a:rPr>
                        <a:t>Teto INSS a.m.</a:t>
                      </a:r>
                    </a:p>
                  </a:txBody>
                  <a:tcPr marL="7620" marR="7620" marT="762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000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it-IT" sz="1800" b="0" i="0" u="none" strike="noStrike" dirty="0">
                          <a:solidFill>
                            <a:schemeClr val="bg1"/>
                          </a:solidFill>
                          <a:effectLst/>
                          <a:latin typeface="CircularXX" panose="020B0804010101010104" pitchFamily="34" charset="0"/>
                        </a:rPr>
                        <a:t>DI 2 anos a.m.</a:t>
                      </a:r>
                      <a:br>
                        <a:rPr lang="it-IT" sz="1800" b="0" i="0" u="none" strike="noStrike" dirty="0">
                          <a:solidFill>
                            <a:schemeClr val="bg1"/>
                          </a:solidFill>
                          <a:effectLst/>
                          <a:latin typeface="CircularXX" panose="020B0804010101010104" pitchFamily="34" charset="0"/>
                        </a:rPr>
                      </a:br>
                      <a:r>
                        <a:rPr lang="pt-BR" sz="1200" b="0" i="0" u="none" strike="noStrike" dirty="0">
                          <a:solidFill>
                            <a:schemeClr val="bg1"/>
                          </a:solidFill>
                          <a:effectLst/>
                          <a:latin typeface="CircularXX" panose="020B0804010101010104" pitchFamily="34" charset="0"/>
                        </a:rPr>
                        <a:t>(média mensal)</a:t>
                      </a:r>
                      <a:endParaRPr lang="it-IT" sz="1800" b="0" i="0" u="none" strike="noStrike" dirty="0">
                        <a:solidFill>
                          <a:srgbClr val="FFFFFF"/>
                        </a:solidFill>
                        <a:effectLst/>
                        <a:latin typeface="CircularXX" panose="020B0804010101010104" pitchFamily="34" charset="0"/>
                      </a:endParaRPr>
                    </a:p>
                  </a:txBody>
                  <a:tcPr marL="7620" marR="7620" marT="762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0000"/>
                    </a:solidFill>
                  </a:tcPr>
                </a:tc>
                <a:tc>
                  <a:txBody>
                    <a:bodyPr/>
                    <a:lstStyle/>
                    <a:p>
                      <a:pPr algn="ctr" fontAlgn="ctr"/>
                      <a:r>
                        <a:rPr lang="pt-BR" sz="1800" b="0" i="0" u="none" strike="noStrike" dirty="0">
                          <a:solidFill>
                            <a:srgbClr val="FFFFFF"/>
                          </a:solidFill>
                          <a:effectLst/>
                          <a:latin typeface="CircularXX" panose="020B0804010101010104" pitchFamily="34" charset="0"/>
                        </a:rPr>
                        <a:t>Spread a.m.</a:t>
                      </a:r>
                    </a:p>
                  </a:txBody>
                  <a:tcPr marL="7620" marR="7620" marT="762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229391166"/>
                  </a:ext>
                </a:extLst>
              </a:tr>
              <a:tr h="268959">
                <a:tc>
                  <a:txBody>
                    <a:bodyPr/>
                    <a:lstStyle/>
                    <a:p>
                      <a:pPr algn="ctr" fontAlgn="b"/>
                      <a:r>
                        <a:rPr lang="pt-BR" sz="1400" b="0" i="0" u="none" strike="noStrike" dirty="0">
                          <a:solidFill>
                            <a:srgbClr val="000000"/>
                          </a:solidFill>
                          <a:effectLst/>
                          <a:latin typeface="CircularXX" panose="020B0804010101010104" pitchFamily="34" charset="0"/>
                        </a:rPr>
                        <a:t>02/01/2023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2,14%</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1,01%</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1,13%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dash"/>
                      <a:round/>
                      <a:headEnd type="none" w="med" len="med"/>
                      <a:tailEnd type="none" w="med" len="med"/>
                    </a:lnB>
                    <a:noFill/>
                  </a:tcPr>
                </a:tc>
                <a:extLst>
                  <a:ext uri="{0D108BD9-81ED-4DB2-BD59-A6C34878D82A}">
                    <a16:rowId xmlns:a16="http://schemas.microsoft.com/office/drawing/2014/main" val="1826693014"/>
                  </a:ext>
                </a:extLst>
              </a:tr>
              <a:tr h="268959">
                <a:tc>
                  <a:txBody>
                    <a:bodyPr/>
                    <a:lstStyle/>
                    <a:p>
                      <a:pPr algn="ctr" fontAlgn="b"/>
                      <a:r>
                        <a:rPr lang="pt-BR" sz="1400" b="0" i="0" u="none" strike="noStrike">
                          <a:solidFill>
                            <a:srgbClr val="FFFFFF"/>
                          </a:solidFill>
                          <a:effectLst/>
                          <a:latin typeface="CircularXX" panose="020B0804010101010104" pitchFamily="34" charset="0"/>
                        </a:rPr>
                        <a:t>15/03/2023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FF0000"/>
                    </a:solidFill>
                  </a:tcPr>
                </a:tc>
                <a:tc>
                  <a:txBody>
                    <a:bodyPr/>
                    <a:lstStyle/>
                    <a:p>
                      <a:pPr algn="ctr" fontAlgn="b"/>
                      <a:r>
                        <a:rPr lang="pt-BR" sz="1400" b="0" i="0" u="none" strike="noStrike">
                          <a:solidFill>
                            <a:srgbClr val="FFFFFF"/>
                          </a:solidFill>
                          <a:effectLst/>
                          <a:latin typeface="CircularXX" panose="020B0804010101010104" pitchFamily="34" charset="0"/>
                        </a:rPr>
                        <a:t>1,70%</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FF0000"/>
                    </a:solidFill>
                  </a:tcPr>
                </a:tc>
                <a:tc>
                  <a:txBody>
                    <a:bodyPr/>
                    <a:lstStyle/>
                    <a:p>
                      <a:pPr algn="ctr" fontAlgn="b"/>
                      <a:r>
                        <a:rPr lang="pt-BR" sz="1400" b="0" i="0" u="none" strike="noStrike">
                          <a:solidFill>
                            <a:srgbClr val="FFFFFF"/>
                          </a:solidFill>
                          <a:effectLst/>
                          <a:latin typeface="CircularXX" panose="020B0804010101010104" pitchFamily="34" charset="0"/>
                        </a:rPr>
                        <a:t>0,97%</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FF0000"/>
                    </a:solidFill>
                  </a:tcPr>
                </a:tc>
                <a:tc>
                  <a:txBody>
                    <a:bodyPr/>
                    <a:lstStyle/>
                    <a:p>
                      <a:pPr algn="ctr" fontAlgn="b"/>
                      <a:r>
                        <a:rPr lang="pt-BR" sz="1400" b="0" i="0" u="none" strike="noStrike">
                          <a:solidFill>
                            <a:srgbClr val="FFFFFF"/>
                          </a:solidFill>
                          <a:effectLst/>
                          <a:latin typeface="CircularXX" panose="020B0804010101010104" pitchFamily="34" charset="0"/>
                        </a:rPr>
                        <a:t>0,73%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FF0000"/>
                    </a:solidFill>
                  </a:tcPr>
                </a:tc>
                <a:extLst>
                  <a:ext uri="{0D108BD9-81ED-4DB2-BD59-A6C34878D82A}">
                    <a16:rowId xmlns:a16="http://schemas.microsoft.com/office/drawing/2014/main" val="3583440547"/>
                  </a:ext>
                </a:extLst>
              </a:tr>
              <a:tr h="268959">
                <a:tc>
                  <a:txBody>
                    <a:bodyPr/>
                    <a:lstStyle/>
                    <a:p>
                      <a:pPr algn="ctr" fontAlgn="b"/>
                      <a:r>
                        <a:rPr lang="pt-BR" sz="1400" b="0" i="0" u="none" strike="noStrike" dirty="0">
                          <a:solidFill>
                            <a:srgbClr val="000000"/>
                          </a:solidFill>
                          <a:effectLst/>
                          <a:latin typeface="CircularXX" panose="020B0804010101010104" pitchFamily="34" charset="0"/>
                        </a:rPr>
                        <a:t>28/03/2023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chemeClr val="accent4">
                        <a:lumMod val="40000"/>
                        <a:lumOff val="60000"/>
                      </a:schemeClr>
                    </a:solidFill>
                  </a:tcPr>
                </a:tc>
                <a:tc>
                  <a:txBody>
                    <a:bodyPr/>
                    <a:lstStyle/>
                    <a:p>
                      <a:pPr algn="ctr" fontAlgn="b"/>
                      <a:r>
                        <a:rPr lang="pt-BR" sz="1400" b="0" i="0" u="none" strike="noStrike" dirty="0">
                          <a:solidFill>
                            <a:srgbClr val="000000"/>
                          </a:solidFill>
                          <a:effectLst/>
                          <a:latin typeface="CircularXX" panose="020B0804010101010104" pitchFamily="34" charset="0"/>
                        </a:rPr>
                        <a:t>1,97%</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chemeClr val="accent4">
                        <a:lumMod val="40000"/>
                        <a:lumOff val="60000"/>
                      </a:schemeClr>
                    </a:solidFill>
                  </a:tcPr>
                </a:tc>
                <a:tc>
                  <a:txBody>
                    <a:bodyPr/>
                    <a:lstStyle/>
                    <a:p>
                      <a:pPr algn="ctr" fontAlgn="b"/>
                      <a:r>
                        <a:rPr lang="pt-BR" sz="1400" b="0" i="0" u="none" strike="noStrike" dirty="0">
                          <a:solidFill>
                            <a:srgbClr val="000000"/>
                          </a:solidFill>
                          <a:effectLst/>
                          <a:latin typeface="CircularXX" panose="020B0804010101010104" pitchFamily="34" charset="0"/>
                        </a:rPr>
                        <a:t>0,97%</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chemeClr val="accent4">
                        <a:lumMod val="40000"/>
                        <a:lumOff val="60000"/>
                      </a:schemeClr>
                    </a:solidFill>
                  </a:tcPr>
                </a:tc>
                <a:tc>
                  <a:txBody>
                    <a:bodyPr/>
                    <a:lstStyle/>
                    <a:p>
                      <a:pPr algn="ctr" fontAlgn="b"/>
                      <a:r>
                        <a:rPr lang="pt-BR" sz="1400" b="0" i="0" u="none" strike="noStrike" dirty="0">
                          <a:solidFill>
                            <a:srgbClr val="000000"/>
                          </a:solidFill>
                          <a:effectLst/>
                          <a:latin typeface="CircularXX" panose="020B0804010101010104" pitchFamily="34" charset="0"/>
                        </a:rPr>
                        <a:t>1,00%</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4140805097"/>
                  </a:ext>
                </a:extLst>
              </a:tr>
              <a:tr h="268959">
                <a:tc>
                  <a:txBody>
                    <a:bodyPr/>
                    <a:lstStyle/>
                    <a:p>
                      <a:pPr algn="ctr" fontAlgn="b"/>
                      <a:r>
                        <a:rPr lang="pt-BR" sz="1400" b="0" i="0" u="none" strike="noStrike">
                          <a:solidFill>
                            <a:srgbClr val="000000"/>
                          </a:solidFill>
                          <a:effectLst/>
                          <a:latin typeface="CircularXX" panose="020B0804010101010104" pitchFamily="34" charset="0"/>
                        </a:rPr>
                        <a:t>17/08/2023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a:solidFill>
                            <a:srgbClr val="000000"/>
                          </a:solidFill>
                          <a:effectLst/>
                          <a:latin typeface="CircularXX" panose="020B0804010101010104" pitchFamily="34" charset="0"/>
                        </a:rPr>
                        <a:t>1,91%</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dirty="0">
                          <a:solidFill>
                            <a:srgbClr val="000000"/>
                          </a:solidFill>
                          <a:effectLst/>
                          <a:latin typeface="CircularXX" panose="020B0804010101010104" pitchFamily="34" charset="0"/>
                        </a:rPr>
                        <a:t>0,81%</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dirty="0">
                          <a:solidFill>
                            <a:srgbClr val="000000"/>
                          </a:solidFill>
                          <a:effectLst/>
                          <a:latin typeface="CircularXX" panose="020B0804010101010104" pitchFamily="34" charset="0"/>
                        </a:rPr>
                        <a:t>1,10%</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extLst>
                  <a:ext uri="{0D108BD9-81ED-4DB2-BD59-A6C34878D82A}">
                    <a16:rowId xmlns:a16="http://schemas.microsoft.com/office/drawing/2014/main" val="3796802013"/>
                  </a:ext>
                </a:extLst>
              </a:tr>
              <a:tr h="268959">
                <a:tc>
                  <a:txBody>
                    <a:bodyPr/>
                    <a:lstStyle/>
                    <a:p>
                      <a:pPr algn="ctr" fontAlgn="b"/>
                      <a:r>
                        <a:rPr lang="pt-BR" sz="1400" b="0" i="0" u="none" strike="noStrike">
                          <a:solidFill>
                            <a:srgbClr val="000000"/>
                          </a:solidFill>
                          <a:effectLst/>
                          <a:latin typeface="CircularXX" panose="020B0804010101010104" pitchFamily="34" charset="0"/>
                        </a:rPr>
                        <a:t>11/10/2023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1,84%</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0,86%</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0,98%</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extLst>
                  <a:ext uri="{0D108BD9-81ED-4DB2-BD59-A6C34878D82A}">
                    <a16:rowId xmlns:a16="http://schemas.microsoft.com/office/drawing/2014/main" val="1889702642"/>
                  </a:ext>
                </a:extLst>
              </a:tr>
              <a:tr h="268959">
                <a:tc>
                  <a:txBody>
                    <a:bodyPr/>
                    <a:lstStyle/>
                    <a:p>
                      <a:pPr algn="ctr" fontAlgn="b"/>
                      <a:r>
                        <a:rPr lang="pt-BR" sz="1400" b="0" i="0" u="none" strike="noStrike">
                          <a:solidFill>
                            <a:srgbClr val="000000"/>
                          </a:solidFill>
                          <a:effectLst/>
                          <a:latin typeface="CircularXX" panose="020B0804010101010104" pitchFamily="34" charset="0"/>
                        </a:rPr>
                        <a:t>04/12/2023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dirty="0">
                          <a:solidFill>
                            <a:srgbClr val="000000"/>
                          </a:solidFill>
                          <a:effectLst/>
                          <a:latin typeface="CircularXX" panose="020B0804010101010104" pitchFamily="34" charset="0"/>
                        </a:rPr>
                        <a:t>1,80%</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a:solidFill>
                            <a:srgbClr val="000000"/>
                          </a:solidFill>
                          <a:effectLst/>
                          <a:latin typeface="CircularXX" panose="020B0804010101010104" pitchFamily="34" charset="0"/>
                        </a:rPr>
                        <a:t>0,78%</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a:solidFill>
                            <a:srgbClr val="000000"/>
                          </a:solidFill>
                          <a:effectLst/>
                          <a:latin typeface="CircularXX" panose="020B0804010101010104" pitchFamily="34" charset="0"/>
                        </a:rPr>
                        <a:t>1,02%</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extLst>
                  <a:ext uri="{0D108BD9-81ED-4DB2-BD59-A6C34878D82A}">
                    <a16:rowId xmlns:a16="http://schemas.microsoft.com/office/drawing/2014/main" val="1602162603"/>
                  </a:ext>
                </a:extLst>
              </a:tr>
              <a:tr h="268959">
                <a:tc>
                  <a:txBody>
                    <a:bodyPr/>
                    <a:lstStyle/>
                    <a:p>
                      <a:pPr algn="ctr" fontAlgn="b"/>
                      <a:r>
                        <a:rPr lang="pt-BR" sz="1400" b="0" i="0" u="none" strike="noStrike">
                          <a:solidFill>
                            <a:srgbClr val="000000"/>
                          </a:solidFill>
                          <a:effectLst/>
                          <a:latin typeface="CircularXX" panose="020B0804010101010104" pitchFamily="34" charset="0"/>
                        </a:rPr>
                        <a:t>22/01/2024</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1,76%</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0,78%</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0,98%</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extLst>
                  <a:ext uri="{0D108BD9-81ED-4DB2-BD59-A6C34878D82A}">
                    <a16:rowId xmlns:a16="http://schemas.microsoft.com/office/drawing/2014/main" val="3647464984"/>
                  </a:ext>
                </a:extLst>
              </a:tr>
              <a:tr h="268959">
                <a:tc>
                  <a:txBody>
                    <a:bodyPr/>
                    <a:lstStyle/>
                    <a:p>
                      <a:pPr algn="ctr" fontAlgn="b"/>
                      <a:r>
                        <a:rPr lang="pt-BR" sz="1400" b="0" i="0" u="none" strike="noStrike">
                          <a:solidFill>
                            <a:srgbClr val="000000"/>
                          </a:solidFill>
                          <a:effectLst/>
                          <a:latin typeface="CircularXX" panose="020B0804010101010104" pitchFamily="34" charset="0"/>
                        </a:rPr>
                        <a:t>11/03/2024</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dirty="0">
                          <a:solidFill>
                            <a:srgbClr val="000000"/>
                          </a:solidFill>
                          <a:effectLst/>
                          <a:latin typeface="CircularXX" panose="020B0804010101010104" pitchFamily="34" charset="0"/>
                        </a:rPr>
                        <a:t>1,72%</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a:solidFill>
                            <a:srgbClr val="000000"/>
                          </a:solidFill>
                          <a:effectLst/>
                          <a:latin typeface="CircularXX" panose="020B0804010101010104" pitchFamily="34" charset="0"/>
                        </a:rPr>
                        <a:t>0,79%</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dirty="0">
                          <a:solidFill>
                            <a:srgbClr val="000000"/>
                          </a:solidFill>
                          <a:effectLst/>
                          <a:latin typeface="CircularXX" panose="020B0804010101010104" pitchFamily="34" charset="0"/>
                        </a:rPr>
                        <a:t>0,93%</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extLst>
                  <a:ext uri="{0D108BD9-81ED-4DB2-BD59-A6C34878D82A}">
                    <a16:rowId xmlns:a16="http://schemas.microsoft.com/office/drawing/2014/main" val="49641174"/>
                  </a:ext>
                </a:extLst>
              </a:tr>
              <a:tr h="268959">
                <a:tc>
                  <a:txBody>
                    <a:bodyPr/>
                    <a:lstStyle/>
                    <a:p>
                      <a:pPr algn="ctr" fontAlgn="b"/>
                      <a:r>
                        <a:rPr lang="pt-BR" sz="1400" b="0" i="0" u="none" strike="noStrike">
                          <a:solidFill>
                            <a:srgbClr val="000000"/>
                          </a:solidFill>
                          <a:effectLst/>
                          <a:latin typeface="CircularXX" panose="020B0804010101010104" pitchFamily="34" charset="0"/>
                        </a:rPr>
                        <a:t>06/05/2024</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1,68%</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dirty="0">
                          <a:solidFill>
                            <a:srgbClr val="000000"/>
                          </a:solidFill>
                          <a:effectLst/>
                          <a:latin typeface="CircularXX" panose="020B0804010101010104" pitchFamily="34" charset="0"/>
                        </a:rPr>
                        <a:t>0,86%</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tc>
                  <a:txBody>
                    <a:bodyPr/>
                    <a:lstStyle/>
                    <a:p>
                      <a:pPr algn="ctr" fontAlgn="b"/>
                      <a:r>
                        <a:rPr lang="pt-BR" sz="1400" b="0" i="0" u="none" strike="noStrike">
                          <a:solidFill>
                            <a:srgbClr val="000000"/>
                          </a:solidFill>
                          <a:effectLst/>
                          <a:latin typeface="CircularXX" panose="020B0804010101010104" pitchFamily="34" charset="0"/>
                        </a:rPr>
                        <a:t>0,82%</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noFill/>
                  </a:tcPr>
                </a:tc>
                <a:extLst>
                  <a:ext uri="{0D108BD9-81ED-4DB2-BD59-A6C34878D82A}">
                    <a16:rowId xmlns:a16="http://schemas.microsoft.com/office/drawing/2014/main" val="25966782"/>
                  </a:ext>
                </a:extLst>
              </a:tr>
              <a:tr h="268959">
                <a:tc>
                  <a:txBody>
                    <a:bodyPr/>
                    <a:lstStyle/>
                    <a:p>
                      <a:pPr algn="ctr" fontAlgn="b"/>
                      <a:r>
                        <a:rPr lang="pt-BR" sz="1400" b="0" i="0" u="none" strike="noStrike" dirty="0">
                          <a:solidFill>
                            <a:srgbClr val="000000"/>
                          </a:solidFill>
                          <a:effectLst/>
                          <a:latin typeface="CircularXX" panose="020B0804010101010104" pitchFamily="34" charset="0"/>
                        </a:rPr>
                        <a:t>07/06/2024</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dirty="0">
                          <a:solidFill>
                            <a:srgbClr val="000000"/>
                          </a:solidFill>
                          <a:effectLst/>
                          <a:latin typeface="CircularXX" panose="020B0804010101010104" pitchFamily="34" charset="0"/>
                        </a:rPr>
                        <a:t>1,66%</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dirty="0">
                          <a:solidFill>
                            <a:srgbClr val="000000"/>
                          </a:solidFill>
                          <a:effectLst/>
                          <a:latin typeface="CircularXX" panose="020B0804010101010104" pitchFamily="34" charset="0"/>
                        </a:rPr>
                        <a:t>0,90%</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tc>
                  <a:txBody>
                    <a:bodyPr/>
                    <a:lstStyle/>
                    <a:p>
                      <a:pPr algn="ctr" fontAlgn="b"/>
                      <a:r>
                        <a:rPr lang="pt-BR" sz="1400" b="0" i="0" u="none" strike="noStrike">
                          <a:solidFill>
                            <a:srgbClr val="000000"/>
                          </a:solidFill>
                          <a:effectLst/>
                          <a:latin typeface="CircularXX" panose="020B0804010101010104" pitchFamily="34" charset="0"/>
                        </a:rPr>
                        <a:t>0,76%</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6350" cap="flat" cmpd="sng" algn="ctr">
                      <a:solidFill>
                        <a:srgbClr val="000000"/>
                      </a:solidFill>
                      <a:prstDash val="dash"/>
                      <a:round/>
                      <a:headEnd type="none" w="med" len="med"/>
                      <a:tailEnd type="none" w="med" len="med"/>
                    </a:lnB>
                    <a:solidFill>
                      <a:srgbClr val="D9D9D9"/>
                    </a:solidFill>
                  </a:tcPr>
                </a:tc>
                <a:extLst>
                  <a:ext uri="{0D108BD9-81ED-4DB2-BD59-A6C34878D82A}">
                    <a16:rowId xmlns:a16="http://schemas.microsoft.com/office/drawing/2014/main" val="1160614277"/>
                  </a:ext>
                </a:extLst>
              </a:tr>
              <a:tr h="268959">
                <a:tc>
                  <a:txBody>
                    <a:bodyPr/>
                    <a:lstStyle/>
                    <a:p>
                      <a:pPr algn="ctr" fontAlgn="b"/>
                      <a:r>
                        <a:rPr lang="pt-BR" sz="1400" b="0" i="0" u="none" strike="noStrike" dirty="0">
                          <a:solidFill>
                            <a:srgbClr val="FFFFFF"/>
                          </a:solidFill>
                          <a:effectLst/>
                          <a:latin typeface="CircularXX" panose="020B0804010101010104" pitchFamily="34" charset="0"/>
                        </a:rPr>
                        <a:t>31/12/2024</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pt-BR" sz="1400" b="0" i="0" u="none" strike="noStrike" dirty="0">
                          <a:solidFill>
                            <a:srgbClr val="FFFFFF"/>
                          </a:solidFill>
                          <a:effectLst/>
                          <a:latin typeface="CircularXX" panose="020B0804010101010104" pitchFamily="34" charset="0"/>
                        </a:rPr>
                        <a:t>1,66%</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pt-BR" sz="1400" b="0" i="0" u="none" strike="noStrike" dirty="0">
                          <a:solidFill>
                            <a:srgbClr val="FFFFFF"/>
                          </a:solidFill>
                          <a:effectLst/>
                          <a:latin typeface="CircularXX" panose="020B0804010101010104" pitchFamily="34" charset="0"/>
                        </a:rPr>
                        <a:t>1,17%</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pt-BR" sz="1400" b="0" i="0" u="none" strike="noStrike" dirty="0">
                          <a:solidFill>
                            <a:srgbClr val="FFFFFF"/>
                          </a:solidFill>
                          <a:effectLst/>
                          <a:latin typeface="CircularXX" panose="020B0804010101010104" pitchFamily="34" charset="0"/>
                        </a:rPr>
                        <a:t>0,49%</a:t>
                      </a:r>
                    </a:p>
                  </a:txBody>
                  <a:tcPr marL="7620" marR="7620" marT="7620" marB="0" anchor="ctr">
                    <a:lnL w="6350" cap="flat" cmpd="sng" algn="ctr">
                      <a:solidFill>
                        <a:srgbClr val="000000"/>
                      </a:solidFill>
                      <a:prstDash val="dash"/>
                      <a:round/>
                      <a:headEnd type="none" w="med" len="med"/>
                      <a:tailEnd type="none" w="med" len="med"/>
                    </a:lnL>
                    <a:lnR w="6350" cap="flat" cmpd="sng" algn="ctr">
                      <a:solidFill>
                        <a:srgbClr val="000000"/>
                      </a:solidFill>
                      <a:prstDash val="dash"/>
                      <a:round/>
                      <a:headEnd type="none" w="med" len="med"/>
                      <a:tailEnd type="none" w="med" len="med"/>
                    </a:lnR>
                    <a:lnT w="6350" cap="flat" cmpd="sng" algn="ctr">
                      <a:solidFill>
                        <a:srgbClr val="000000"/>
                      </a:solidFill>
                      <a:prstDash val="dash"/>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45202284"/>
                  </a:ext>
                </a:extLst>
              </a:tr>
              <a:tr h="268959">
                <a:tc>
                  <a:txBody>
                    <a:bodyPr/>
                    <a:lstStyle/>
                    <a:p>
                      <a:pPr algn="l" fontAlgn="ctr"/>
                      <a:endParaRPr lang="pt-BR" sz="1100" b="0" i="0" u="none" strike="noStrike" dirty="0">
                        <a:solidFill>
                          <a:srgbClr val="000000"/>
                        </a:solidFill>
                        <a:effectLst/>
                        <a:latin typeface="CircularXX" panose="020B0804010101010104" pitchFamily="34" charset="0"/>
                      </a:endParaRPr>
                    </a:p>
                  </a:txBody>
                  <a:tcPr marL="7620" marR="7620" marT="7620" marB="0">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ctr" fontAlgn="b"/>
                      <a:endParaRPr lang="pt-BR" sz="1400" b="0" i="0" u="none" strike="noStrike">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ctr" fontAlgn="b"/>
                      <a:endParaRPr lang="pt-BR" sz="1400" b="0" i="0" u="none" strike="noStrike">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chemeClr val="tx1"/>
                      </a:solidFill>
                      <a:prstDash val="solid"/>
                      <a:round/>
                      <a:headEnd type="none" w="med" len="med"/>
                      <a:tailEnd type="none" w="med" len="med"/>
                    </a:lnT>
                    <a:lnB>
                      <a:noFill/>
                    </a:lnB>
                    <a:noFill/>
                  </a:tcPr>
                </a:tc>
                <a:tc>
                  <a:txBody>
                    <a:bodyPr/>
                    <a:lstStyle/>
                    <a:p>
                      <a:pPr algn="ctr" fontAlgn="b"/>
                      <a:endParaRPr lang="pt-BR" sz="1400" b="0" i="0" u="none" strike="noStrike" dirty="0">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1444599066"/>
                  </a:ext>
                </a:extLst>
              </a:tr>
            </a:tbl>
          </a:graphicData>
        </a:graphic>
      </p:graphicFrame>
      <p:sp>
        <p:nvSpPr>
          <p:cNvPr id="11" name="CaixaDeTexto 10">
            <a:extLst>
              <a:ext uri="{FF2B5EF4-FFF2-40B4-BE49-F238E27FC236}">
                <a16:creationId xmlns:a16="http://schemas.microsoft.com/office/drawing/2014/main" id="{84EAE7CA-64D8-3352-CC72-FA8DD9119A3B}"/>
              </a:ext>
            </a:extLst>
          </p:cNvPr>
          <p:cNvSpPr txBox="1"/>
          <p:nvPr/>
        </p:nvSpPr>
        <p:spPr>
          <a:xfrm>
            <a:off x="9554928" y="2152806"/>
            <a:ext cx="2290053" cy="523220"/>
          </a:xfrm>
          <a:prstGeom prst="rect">
            <a:avLst/>
          </a:prstGeom>
          <a:noFill/>
        </p:spPr>
        <p:txBody>
          <a:bodyPr wrap="square">
            <a:spAutoFit/>
          </a:bodyPr>
          <a:lstStyle/>
          <a:p>
            <a:pPr>
              <a:spcBef>
                <a:spcPts val="600"/>
              </a:spcBef>
            </a:pPr>
            <a:r>
              <a:rPr lang="pt-BR" sz="1400" b="1" dirty="0">
                <a:highlight>
                  <a:srgbClr val="FFABAB"/>
                </a:highlight>
                <a:latin typeface="CircularXX Book" panose="020B0504010101010104" pitchFamily="34" charset="0"/>
                <a:cs typeface="CircularXX Book" panose="020B0504010101010104" pitchFamily="34" charset="0"/>
              </a:rPr>
              <a:t>Suspensão das operações pelo mercado</a:t>
            </a:r>
            <a:endParaRPr lang="pt-BR" sz="1200" dirty="0">
              <a:highlight>
                <a:srgbClr val="FFABAB"/>
              </a:highlight>
              <a:latin typeface="CircularXX Book" panose="020B0504010101010104" pitchFamily="34" charset="0"/>
              <a:cs typeface="CircularXX Book" panose="020B0504010101010104" pitchFamily="34" charset="0"/>
            </a:endParaRPr>
          </a:p>
        </p:txBody>
      </p:sp>
      <p:sp>
        <p:nvSpPr>
          <p:cNvPr id="15" name="CaixaDeTexto 14">
            <a:extLst>
              <a:ext uri="{FF2B5EF4-FFF2-40B4-BE49-F238E27FC236}">
                <a16:creationId xmlns:a16="http://schemas.microsoft.com/office/drawing/2014/main" id="{951E5212-6EBB-06CC-D434-98C327AC8A1C}"/>
              </a:ext>
            </a:extLst>
          </p:cNvPr>
          <p:cNvSpPr txBox="1"/>
          <p:nvPr/>
        </p:nvSpPr>
        <p:spPr>
          <a:xfrm>
            <a:off x="9554928" y="2789000"/>
            <a:ext cx="2290053" cy="523220"/>
          </a:xfrm>
          <a:prstGeom prst="rect">
            <a:avLst/>
          </a:prstGeom>
          <a:noFill/>
        </p:spPr>
        <p:txBody>
          <a:bodyPr wrap="square">
            <a:spAutoFit/>
          </a:bodyPr>
          <a:lstStyle/>
          <a:p>
            <a:pPr>
              <a:spcBef>
                <a:spcPts val="600"/>
              </a:spcBef>
            </a:pPr>
            <a:r>
              <a:rPr lang="pt-BR" sz="1400" b="1" dirty="0">
                <a:highlight>
                  <a:srgbClr val="FFEF9C"/>
                </a:highlight>
                <a:latin typeface="CircularXX Book" panose="020B0504010101010104" pitchFamily="34" charset="0"/>
                <a:cs typeface="CircularXX Book" panose="020B0504010101010104" pitchFamily="34" charset="0"/>
              </a:rPr>
              <a:t>Retomada das operações</a:t>
            </a:r>
          </a:p>
        </p:txBody>
      </p:sp>
      <p:cxnSp>
        <p:nvCxnSpPr>
          <p:cNvPr id="20" name="Conector de Seta Reta 19">
            <a:extLst>
              <a:ext uri="{FF2B5EF4-FFF2-40B4-BE49-F238E27FC236}">
                <a16:creationId xmlns:a16="http://schemas.microsoft.com/office/drawing/2014/main" id="{CC80F36B-72CB-CF7A-11BF-0491477A92BA}"/>
              </a:ext>
            </a:extLst>
          </p:cNvPr>
          <p:cNvCxnSpPr>
            <a:cxnSpLocks/>
          </p:cNvCxnSpPr>
          <p:nvPr/>
        </p:nvCxnSpPr>
        <p:spPr>
          <a:xfrm>
            <a:off x="9207910" y="2414416"/>
            <a:ext cx="39586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de Seta Reta 20">
            <a:extLst>
              <a:ext uri="{FF2B5EF4-FFF2-40B4-BE49-F238E27FC236}">
                <a16:creationId xmlns:a16="http://schemas.microsoft.com/office/drawing/2014/main" id="{380C0D61-526F-9EC6-C083-32FCF496DF7F}"/>
              </a:ext>
            </a:extLst>
          </p:cNvPr>
          <p:cNvCxnSpPr>
            <a:cxnSpLocks/>
          </p:cNvCxnSpPr>
          <p:nvPr/>
        </p:nvCxnSpPr>
        <p:spPr>
          <a:xfrm>
            <a:off x="9413179" y="2954502"/>
            <a:ext cx="180000" cy="0"/>
          </a:xfrm>
          <a:prstGeom prst="straightConnector1">
            <a:avLst/>
          </a:prstGeom>
          <a:ln w="28575">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to 21">
            <a:extLst>
              <a:ext uri="{FF2B5EF4-FFF2-40B4-BE49-F238E27FC236}">
                <a16:creationId xmlns:a16="http://schemas.microsoft.com/office/drawing/2014/main" id="{F11F88E3-A353-5BAE-6CDA-55A5AC4F33EF}"/>
              </a:ext>
            </a:extLst>
          </p:cNvPr>
          <p:cNvCxnSpPr>
            <a:cxnSpLocks/>
          </p:cNvCxnSpPr>
          <p:nvPr/>
        </p:nvCxnSpPr>
        <p:spPr>
          <a:xfrm>
            <a:off x="9207910" y="2705522"/>
            <a:ext cx="22236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to 22">
            <a:extLst>
              <a:ext uri="{FF2B5EF4-FFF2-40B4-BE49-F238E27FC236}">
                <a16:creationId xmlns:a16="http://schemas.microsoft.com/office/drawing/2014/main" id="{440F3BB1-F5E3-C926-D491-6C13C25F578B}"/>
              </a:ext>
            </a:extLst>
          </p:cNvPr>
          <p:cNvCxnSpPr>
            <a:cxnSpLocks/>
          </p:cNvCxnSpPr>
          <p:nvPr/>
        </p:nvCxnSpPr>
        <p:spPr>
          <a:xfrm>
            <a:off x="9416989" y="2710601"/>
            <a:ext cx="0" cy="25200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CaixaDeTexto 23">
            <a:extLst>
              <a:ext uri="{FF2B5EF4-FFF2-40B4-BE49-F238E27FC236}">
                <a16:creationId xmlns:a16="http://schemas.microsoft.com/office/drawing/2014/main" id="{3C67BAAE-F1B0-2408-1314-B1CCEBE97134}"/>
              </a:ext>
            </a:extLst>
          </p:cNvPr>
          <p:cNvSpPr txBox="1"/>
          <p:nvPr/>
        </p:nvSpPr>
        <p:spPr>
          <a:xfrm>
            <a:off x="647506" y="5455207"/>
            <a:ext cx="11197475" cy="646331"/>
          </a:xfrm>
          <a:prstGeom prst="rect">
            <a:avLst/>
          </a:prstGeom>
          <a:noFill/>
        </p:spPr>
        <p:txBody>
          <a:bodyPr wrap="square">
            <a:spAutoFit/>
          </a:bodyPr>
          <a:lstStyle/>
          <a:p>
            <a:pPr>
              <a:spcBef>
                <a:spcPts val="600"/>
              </a:spcBef>
            </a:pPr>
            <a:r>
              <a:rPr lang="pt-BR" b="1" dirty="0">
                <a:highlight>
                  <a:srgbClr val="FFABAB"/>
                </a:highlight>
                <a:latin typeface="CircularXX Book" panose="020B0504010101010104" pitchFamily="34" charset="0"/>
                <a:cs typeface="CircularXX Book" panose="020B0504010101010104" pitchFamily="34" charset="0"/>
              </a:rPr>
              <a:t>Spread atual é inferior ao verificado quando da adoção do teto de 1,70% a.m., que resultou na suspensão das operações pelo mercado</a:t>
            </a:r>
            <a:endParaRPr lang="pt-BR" sz="1600" dirty="0">
              <a:highlight>
                <a:srgbClr val="FFABAB"/>
              </a:highlight>
              <a:latin typeface="CircularXX Book" panose="020B0504010101010104" pitchFamily="34" charset="0"/>
              <a:cs typeface="CircularXX Book" panose="020B0504010101010104" pitchFamily="34" charset="0"/>
            </a:endParaRPr>
          </a:p>
        </p:txBody>
      </p:sp>
      <p:sp>
        <p:nvSpPr>
          <p:cNvPr id="4" name="Espaço Reservado para Número de Slide 1">
            <a:extLst>
              <a:ext uri="{FF2B5EF4-FFF2-40B4-BE49-F238E27FC236}">
                <a16:creationId xmlns:a16="http://schemas.microsoft.com/office/drawing/2014/main" id="{2E1A6EEF-DAC1-4484-C362-FD407F723A50}"/>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5</a:t>
            </a:fld>
            <a:endParaRPr kumimoji="0" lang="en-US" sz="900" b="0" i="0" u="none" strike="noStrike" kern="1200" cap="none" spc="0" normalizeH="0" baseline="0" noProof="0" dirty="0">
              <a:ln>
                <a:noFill/>
              </a:ln>
              <a:solidFill>
                <a:srgbClr val="000000"/>
              </a:solidFill>
              <a:effectLst/>
              <a:uLnTx/>
              <a:uFillTx/>
              <a:latin typeface="Arial"/>
              <a:cs typeface="Arial"/>
              <a:sym typeface="Arial"/>
            </a:endParaRPr>
          </a:p>
        </p:txBody>
      </p:sp>
      <p:sp>
        <p:nvSpPr>
          <p:cNvPr id="3" name="CaixaDeTexto 2">
            <a:extLst>
              <a:ext uri="{FF2B5EF4-FFF2-40B4-BE49-F238E27FC236}">
                <a16:creationId xmlns:a16="http://schemas.microsoft.com/office/drawing/2014/main" id="{AB696F2B-F4BB-9C3D-4CC9-A82CCA0DE8B2}"/>
              </a:ext>
            </a:extLst>
          </p:cNvPr>
          <p:cNvSpPr txBox="1"/>
          <p:nvPr/>
        </p:nvSpPr>
        <p:spPr>
          <a:xfrm>
            <a:off x="9529505" y="4607089"/>
            <a:ext cx="2290053" cy="523220"/>
          </a:xfrm>
          <a:prstGeom prst="rect">
            <a:avLst/>
          </a:prstGeom>
          <a:noFill/>
        </p:spPr>
        <p:txBody>
          <a:bodyPr wrap="square">
            <a:spAutoFit/>
          </a:bodyPr>
          <a:lstStyle/>
          <a:p>
            <a:pPr>
              <a:spcBef>
                <a:spcPts val="600"/>
              </a:spcBef>
            </a:pPr>
            <a:r>
              <a:rPr lang="pt-BR" sz="1400" b="1" dirty="0">
                <a:highlight>
                  <a:srgbClr val="FFABAB"/>
                </a:highlight>
                <a:latin typeface="CircularXX Book" panose="020B0504010101010104" pitchFamily="34" charset="0"/>
                <a:cs typeface="CircularXX Book" panose="020B0504010101010104" pitchFamily="34" charset="0"/>
              </a:rPr>
              <a:t>33% a menos do spread de 15/03/2023</a:t>
            </a:r>
            <a:endParaRPr lang="pt-BR" sz="1200" dirty="0">
              <a:highlight>
                <a:srgbClr val="FFABAB"/>
              </a:highlight>
              <a:latin typeface="CircularXX Book" panose="020B0504010101010104" pitchFamily="34" charset="0"/>
              <a:cs typeface="CircularXX Book" panose="020B0504010101010104" pitchFamily="34" charset="0"/>
            </a:endParaRPr>
          </a:p>
        </p:txBody>
      </p:sp>
      <p:cxnSp>
        <p:nvCxnSpPr>
          <p:cNvPr id="5" name="Conector de Seta Reta 4">
            <a:extLst>
              <a:ext uri="{FF2B5EF4-FFF2-40B4-BE49-F238E27FC236}">
                <a16:creationId xmlns:a16="http://schemas.microsoft.com/office/drawing/2014/main" id="{F2ABA215-1590-E09B-2160-E9903A8AE81E}"/>
              </a:ext>
            </a:extLst>
          </p:cNvPr>
          <p:cNvCxnSpPr>
            <a:cxnSpLocks/>
          </p:cNvCxnSpPr>
          <p:nvPr/>
        </p:nvCxnSpPr>
        <p:spPr>
          <a:xfrm>
            <a:off x="9182487" y="4868699"/>
            <a:ext cx="39586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1255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16" name="Picture 15">
            <a:extLst>
              <a:ext uri="{FF2B5EF4-FFF2-40B4-BE49-F238E27FC236}">
                <a16:creationId xmlns:a16="http://schemas.microsoft.com/office/drawing/2014/main" id="{C75E5B3F-8750-7C4D-8A71-C850D86A3163}"/>
              </a:ext>
            </a:extLst>
          </p:cNvPr>
          <p:cNvPicPr>
            <a:picLocks noChangeAspect="1"/>
          </p:cNvPicPr>
          <p:nvPr/>
        </p:nvPicPr>
        <p:blipFill>
          <a:blip r:embed="rId3"/>
          <a:stretch>
            <a:fillRect/>
          </a:stretch>
        </p:blipFill>
        <p:spPr>
          <a:xfrm>
            <a:off x="10940473" y="393391"/>
            <a:ext cx="826078" cy="113312"/>
          </a:xfrm>
          <a:prstGeom prst="rect">
            <a:avLst/>
          </a:prstGeom>
        </p:spPr>
      </p:pic>
      <p:sp>
        <p:nvSpPr>
          <p:cNvPr id="4" name="Google Shape;266;p20">
            <a:extLst>
              <a:ext uri="{FF2B5EF4-FFF2-40B4-BE49-F238E27FC236}">
                <a16:creationId xmlns:a16="http://schemas.microsoft.com/office/drawing/2014/main" id="{7D6518F9-292E-03B8-EC67-63E282D829F2}"/>
              </a:ext>
            </a:extLst>
          </p:cNvPr>
          <p:cNvSpPr txBox="1"/>
          <p:nvPr/>
        </p:nvSpPr>
        <p:spPr>
          <a:xfrm>
            <a:off x="425448" y="161670"/>
            <a:ext cx="10254315" cy="400069"/>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
                <a:srgbClr val="4AC1E0"/>
              </a:buClr>
              <a:buSzPts val="8000"/>
              <a:buFontTx/>
              <a:buNone/>
              <a:tabLst/>
              <a:defRPr/>
            </a:pPr>
            <a:r>
              <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rPr>
              <a:t>Analise de perda INSS por tipo de benefício</a:t>
            </a:r>
            <a:endParaRPr kumimoji="0" lang="pt-BR" sz="2000" b="1" i="0" u="none" strike="noStrike" kern="0" cap="none" spc="0" normalizeH="0" baseline="0" noProof="0" dirty="0">
              <a:ln>
                <a:noFill/>
              </a:ln>
              <a:solidFill>
                <a:srgbClr val="000000"/>
              </a:solidFill>
              <a:effectLst/>
              <a:uLnTx/>
              <a:uFillTx/>
              <a:latin typeface="Trebuchet MS" panose="020B0603020202020204" pitchFamily="34" charset="0"/>
              <a:ea typeface="+mn-ea"/>
              <a:cs typeface="Arial"/>
              <a:sym typeface="Arial"/>
            </a:endParaRPr>
          </a:p>
        </p:txBody>
      </p:sp>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Espaço Reservado para Número de Slide 1">
            <a:extLst>
              <a:ext uri="{FF2B5EF4-FFF2-40B4-BE49-F238E27FC236}">
                <a16:creationId xmlns:a16="http://schemas.microsoft.com/office/drawing/2014/main" id="{23351F62-6344-85E6-7F41-BF43CAF4518E}"/>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6</a:t>
            </a:fld>
            <a:endParaRPr kumimoji="0" lang="en-US" sz="900" b="0" i="0" u="none" strike="noStrike" kern="1200" cap="none" spc="0" normalizeH="0" baseline="0" noProof="0" dirty="0">
              <a:ln>
                <a:noFill/>
              </a:ln>
              <a:solidFill>
                <a:srgbClr val="000000"/>
              </a:solidFill>
              <a:effectLst/>
              <a:uLnTx/>
              <a:uFillTx/>
              <a:latin typeface="Arial"/>
              <a:cs typeface="Arial"/>
              <a:sym typeface="Arial"/>
            </a:endParaRPr>
          </a:p>
        </p:txBody>
      </p:sp>
      <p:sp>
        <p:nvSpPr>
          <p:cNvPr id="2" name="Retângulo 1">
            <a:extLst>
              <a:ext uri="{FF2B5EF4-FFF2-40B4-BE49-F238E27FC236}">
                <a16:creationId xmlns:a16="http://schemas.microsoft.com/office/drawing/2014/main" id="{2457BF5A-187E-D4AE-1246-AF17EAF54C27}"/>
              </a:ext>
            </a:extLst>
          </p:cNvPr>
          <p:cNvSpPr/>
          <p:nvPr/>
        </p:nvSpPr>
        <p:spPr>
          <a:xfrm>
            <a:off x="785157" y="4854195"/>
            <a:ext cx="3321573" cy="830997"/>
          </a:xfrm>
          <a:prstGeom prst="rect">
            <a:avLst/>
          </a:prstGeom>
          <a:solidFill>
            <a:schemeClr val="tx2">
              <a:lumMod val="95000"/>
            </a:schemeClr>
          </a:solid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Idade média da carteira:</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Aposentadoria e Pensão:</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59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pt-BR" sz="1200" b="1" i="0" u="sng"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Invalidez:</a:t>
            </a:r>
            <a:r>
              <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 56 anos</a:t>
            </a:r>
          </a:p>
          <a:p>
            <a:pPr marL="285750" marR="0" lvl="0" indent="-285750" algn="l" defTabSz="4572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pt-BR" sz="1200" b="1" u="sng" kern="0" dirty="0">
                <a:solidFill>
                  <a:srgbClr val="000000"/>
                </a:solidFill>
                <a:latin typeface="CircularXX" panose="020B0804010101010104" pitchFamily="34" charset="0"/>
                <a:cs typeface="CircularXX" panose="020B0804010101010104" pitchFamily="34" charset="0"/>
                <a:sym typeface="Arial"/>
              </a:rPr>
              <a:t>LOAS</a:t>
            </a:r>
            <a:r>
              <a:rPr lang="pt-BR" sz="1200" b="1" kern="0" dirty="0">
                <a:solidFill>
                  <a:srgbClr val="000000"/>
                </a:solidFill>
                <a:latin typeface="CircularXX" panose="020B0804010101010104" pitchFamily="34" charset="0"/>
                <a:cs typeface="CircularXX" panose="020B0804010101010104" pitchFamily="34" charset="0"/>
                <a:sym typeface="Arial"/>
              </a:rPr>
              <a:t>: 31 anos</a:t>
            </a:r>
            <a:endParaRPr kumimoji="0" lang="pt-BR" sz="12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endParaRPr>
          </a:p>
        </p:txBody>
      </p:sp>
      <p:sp>
        <p:nvSpPr>
          <p:cNvPr id="11" name="CaixaDeTexto 10">
            <a:extLst>
              <a:ext uri="{FF2B5EF4-FFF2-40B4-BE49-F238E27FC236}">
                <a16:creationId xmlns:a16="http://schemas.microsoft.com/office/drawing/2014/main" id="{76477594-E830-F2F6-EB87-AF3B68F3803E}"/>
              </a:ext>
            </a:extLst>
          </p:cNvPr>
          <p:cNvSpPr txBox="1"/>
          <p:nvPr/>
        </p:nvSpPr>
        <p:spPr>
          <a:xfrm>
            <a:off x="425447" y="844021"/>
            <a:ext cx="11057716"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000000"/>
                </a:solidFill>
                <a:effectLst/>
                <a:uLnTx/>
                <a:uFillTx/>
                <a:latin typeface="Trebuchet MS" panose="020B0603020202020204" pitchFamily="34" charset="0"/>
                <a:ea typeface="+mn-ea"/>
                <a:cs typeface="+mn-cs"/>
              </a:rPr>
              <a:t>Dentre o público em questão, temos diferentes perfis de risco. A fixação do teto em patamar não razoável poderá prejudicar o atendimento daqueles que apresentam maior risco (idade, público, tipo de operação e etc.), bem como operações de menor valor.</a:t>
            </a:r>
          </a:p>
        </p:txBody>
      </p:sp>
      <p:sp>
        <p:nvSpPr>
          <p:cNvPr id="7" name="CaixaDeTexto 6">
            <a:extLst>
              <a:ext uri="{FF2B5EF4-FFF2-40B4-BE49-F238E27FC236}">
                <a16:creationId xmlns:a16="http://schemas.microsoft.com/office/drawing/2014/main" id="{153BCE06-A2FC-7681-61DE-50AF46D89836}"/>
              </a:ext>
            </a:extLst>
          </p:cNvPr>
          <p:cNvSpPr txBox="1"/>
          <p:nvPr/>
        </p:nvSpPr>
        <p:spPr>
          <a:xfrm>
            <a:off x="4418726" y="4862713"/>
            <a:ext cx="2247545" cy="738664"/>
          </a:xfrm>
          <a:prstGeom prst="rect">
            <a:avLst/>
          </a:prstGeom>
          <a:solidFill>
            <a:schemeClr val="tx2">
              <a:lumMod val="95000"/>
            </a:schemeClr>
          </a:solidFill>
          <a:ln>
            <a:solidFill>
              <a:srgbClr val="FF0000"/>
            </a:solidFill>
            <a:prstDash val="dash"/>
          </a:ln>
          <a:effectLst/>
        </p:spPr>
        <p:txBody>
          <a:bodyPr wrap="square">
            <a:spAutoFit/>
          </a:bodyPr>
          <a:lstStyle/>
          <a:p>
            <a:pPr marL="0" marR="0" lvl="0" indent="0" algn="l" defTabSz="457200" rtl="0" eaLnBrk="1" fontAlgn="auto" latinLnBrk="0" hangingPunct="1">
              <a:lnSpc>
                <a:spcPct val="100000"/>
              </a:lnSpc>
              <a:spcBef>
                <a:spcPts val="0"/>
              </a:spcBef>
              <a:spcAft>
                <a:spcPts val="0"/>
              </a:spcAft>
              <a:buClr>
                <a:srgbClr val="000000"/>
              </a:buClr>
              <a:buSzTx/>
              <a:buFontTx/>
              <a:buNone/>
              <a:tabLst/>
              <a:defRPr/>
            </a:pPr>
            <a:r>
              <a:rPr kumimoji="0" lang="pt-BR" sz="1400" b="1" i="0" u="none" strike="noStrike" kern="0" cap="none" spc="0" normalizeH="0" baseline="0" noProof="0" dirty="0">
                <a:ln>
                  <a:noFill/>
                </a:ln>
                <a:solidFill>
                  <a:srgbClr val="000000"/>
                </a:solidFill>
                <a:effectLst/>
                <a:uLnTx/>
                <a:uFillTx/>
                <a:latin typeface="CircularXX" panose="020B0804010101010104" pitchFamily="34" charset="0"/>
                <a:cs typeface="CircularXX" panose="020B0804010101010104" pitchFamily="34" charset="0"/>
                <a:sym typeface="Arial"/>
              </a:rPr>
              <a:t>65% dos tomadores do Consignado INSS estão negativados.</a:t>
            </a:r>
          </a:p>
        </p:txBody>
      </p:sp>
      <p:sp>
        <p:nvSpPr>
          <p:cNvPr id="8" name="Retângulo 7">
            <a:extLst>
              <a:ext uri="{FF2B5EF4-FFF2-40B4-BE49-F238E27FC236}">
                <a16:creationId xmlns:a16="http://schemas.microsoft.com/office/drawing/2014/main" id="{0F79999F-049B-E769-4E81-0A17043DE5C4}"/>
              </a:ext>
            </a:extLst>
          </p:cNvPr>
          <p:cNvSpPr/>
          <p:nvPr/>
        </p:nvSpPr>
        <p:spPr>
          <a:xfrm>
            <a:off x="9364443" y="5549422"/>
            <a:ext cx="2743200" cy="25391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t-BR" sz="1050" b="1"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Fonte: </a:t>
            </a:r>
            <a:r>
              <a:rPr kumimoji="0" lang="pt-BR" sz="1050" b="0" i="1" u="none" strike="noStrike" kern="1200" cap="none" spc="0" normalizeH="0" baseline="0" noProof="0" dirty="0">
                <a:ln>
                  <a:noFill/>
                </a:ln>
                <a:solidFill>
                  <a:srgbClr val="000000"/>
                </a:solidFill>
                <a:effectLst/>
                <a:uLnTx/>
                <a:uFillTx/>
                <a:latin typeface="Trebuchet MS" panose="020B0603020202020204" pitchFamily="34" charset="0"/>
                <a:ea typeface="+mn-ea"/>
                <a:cs typeface="Calibri" panose="020F0502020204030204" pitchFamily="34" charset="0"/>
                <a:sym typeface="Arial"/>
              </a:rPr>
              <a:t>Associados Febraban / ABBC</a:t>
            </a:r>
          </a:p>
        </p:txBody>
      </p:sp>
      <p:graphicFrame>
        <p:nvGraphicFramePr>
          <p:cNvPr id="13" name="Tabela 12">
            <a:extLst>
              <a:ext uri="{FF2B5EF4-FFF2-40B4-BE49-F238E27FC236}">
                <a16:creationId xmlns:a16="http://schemas.microsoft.com/office/drawing/2014/main" id="{E5637903-D614-A184-5E81-534D97B91249}"/>
              </a:ext>
            </a:extLst>
          </p:cNvPr>
          <p:cNvGraphicFramePr>
            <a:graphicFrameLocks noGrp="1"/>
          </p:cNvGraphicFramePr>
          <p:nvPr>
            <p:extLst>
              <p:ext uri="{D42A27DB-BD31-4B8C-83A1-F6EECF244321}">
                <p14:modId xmlns:p14="http://schemas.microsoft.com/office/powerpoint/2010/main" val="2274090710"/>
              </p:ext>
            </p:extLst>
          </p:nvPr>
        </p:nvGraphicFramePr>
        <p:xfrm>
          <a:off x="901662" y="1770913"/>
          <a:ext cx="9444780" cy="2844180"/>
        </p:xfrm>
        <a:graphic>
          <a:graphicData uri="http://schemas.openxmlformats.org/drawingml/2006/table">
            <a:tbl>
              <a:tblPr/>
              <a:tblGrid>
                <a:gridCol w="912142">
                  <a:extLst>
                    <a:ext uri="{9D8B030D-6E8A-4147-A177-3AD203B41FA5}">
                      <a16:colId xmlns:a16="http://schemas.microsoft.com/office/drawing/2014/main" val="4270785291"/>
                    </a:ext>
                  </a:extLst>
                </a:gridCol>
                <a:gridCol w="1083996">
                  <a:extLst>
                    <a:ext uri="{9D8B030D-6E8A-4147-A177-3AD203B41FA5}">
                      <a16:colId xmlns:a16="http://schemas.microsoft.com/office/drawing/2014/main" val="1778410090"/>
                    </a:ext>
                  </a:extLst>
                </a:gridCol>
                <a:gridCol w="115408">
                  <a:extLst>
                    <a:ext uri="{9D8B030D-6E8A-4147-A177-3AD203B41FA5}">
                      <a16:colId xmlns:a16="http://schemas.microsoft.com/office/drawing/2014/main" val="2675239980"/>
                    </a:ext>
                  </a:extLst>
                </a:gridCol>
                <a:gridCol w="1202971">
                  <a:extLst>
                    <a:ext uri="{9D8B030D-6E8A-4147-A177-3AD203B41FA5}">
                      <a16:colId xmlns:a16="http://schemas.microsoft.com/office/drawing/2014/main" val="199601221"/>
                    </a:ext>
                  </a:extLst>
                </a:gridCol>
                <a:gridCol w="1202971">
                  <a:extLst>
                    <a:ext uri="{9D8B030D-6E8A-4147-A177-3AD203B41FA5}">
                      <a16:colId xmlns:a16="http://schemas.microsoft.com/office/drawing/2014/main" val="3833958901"/>
                    </a:ext>
                  </a:extLst>
                </a:gridCol>
                <a:gridCol w="1202971">
                  <a:extLst>
                    <a:ext uri="{9D8B030D-6E8A-4147-A177-3AD203B41FA5}">
                      <a16:colId xmlns:a16="http://schemas.microsoft.com/office/drawing/2014/main" val="1852000871"/>
                    </a:ext>
                  </a:extLst>
                </a:gridCol>
                <a:gridCol w="115408">
                  <a:extLst>
                    <a:ext uri="{9D8B030D-6E8A-4147-A177-3AD203B41FA5}">
                      <a16:colId xmlns:a16="http://schemas.microsoft.com/office/drawing/2014/main" val="3532426706"/>
                    </a:ext>
                  </a:extLst>
                </a:gridCol>
                <a:gridCol w="1202971">
                  <a:extLst>
                    <a:ext uri="{9D8B030D-6E8A-4147-A177-3AD203B41FA5}">
                      <a16:colId xmlns:a16="http://schemas.microsoft.com/office/drawing/2014/main" val="3496258251"/>
                    </a:ext>
                  </a:extLst>
                </a:gridCol>
                <a:gridCol w="1202971">
                  <a:extLst>
                    <a:ext uri="{9D8B030D-6E8A-4147-A177-3AD203B41FA5}">
                      <a16:colId xmlns:a16="http://schemas.microsoft.com/office/drawing/2014/main" val="4287441037"/>
                    </a:ext>
                  </a:extLst>
                </a:gridCol>
                <a:gridCol w="1202971">
                  <a:extLst>
                    <a:ext uri="{9D8B030D-6E8A-4147-A177-3AD203B41FA5}">
                      <a16:colId xmlns:a16="http://schemas.microsoft.com/office/drawing/2014/main" val="1780523932"/>
                    </a:ext>
                  </a:extLst>
                </a:gridCol>
              </a:tblGrid>
              <a:tr h="247080">
                <a:tc rowSpan="2">
                  <a:txBody>
                    <a:bodyPr/>
                    <a:lstStyle/>
                    <a:p>
                      <a:pPr algn="ctr" rtl="0" fontAlgn="ctr"/>
                      <a:r>
                        <a:rPr lang="pt-BR" sz="1200" b="1" i="0" u="none" strike="noStrike">
                          <a:solidFill>
                            <a:srgbClr val="FFFFFF"/>
                          </a:solidFill>
                          <a:effectLst/>
                          <a:latin typeface="CircularXX" panose="020B0804010101010104" pitchFamily="34" charset="0"/>
                        </a:rPr>
                        <a:t>Idade</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rowSpan="2">
                  <a:txBody>
                    <a:bodyPr/>
                    <a:lstStyle/>
                    <a:p>
                      <a:pPr algn="ctr" rtl="0" fontAlgn="ctr"/>
                      <a:r>
                        <a:rPr lang="pt-BR" sz="1200" b="1" i="0" u="none" strike="noStrike">
                          <a:solidFill>
                            <a:srgbClr val="FFFFFF"/>
                          </a:solidFill>
                          <a:effectLst/>
                          <a:latin typeface="CircularXX" panose="020B0804010101010104" pitchFamily="34" charset="0"/>
                        </a:rPr>
                        <a:t>% Produção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00000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a:solidFill>
                            <a:srgbClr val="FFFFFF"/>
                          </a:solidFill>
                          <a:effectLst/>
                          <a:latin typeface="CircularXX" panose="020B0804010101010104" pitchFamily="34" charset="0"/>
                        </a:rPr>
                        <a:t>Perda </a:t>
                      </a:r>
                    </a:p>
                  </a:txBody>
                  <a:tcPr marL="7620" marR="7620" marT="7620" marB="0" anchor="ctr">
                    <a:lnL>
                      <a:noFill/>
                    </a:lnL>
                    <a:lnR>
                      <a:noFill/>
                    </a:lnR>
                    <a:lnT>
                      <a:noFill/>
                    </a:lnT>
                    <a:lnB>
                      <a:noFill/>
                    </a:lnB>
                    <a:solidFill>
                      <a:srgbClr val="000000"/>
                    </a:solidFill>
                  </a:tcPr>
                </a:tc>
                <a:tc hMerge="1">
                  <a:txBody>
                    <a:bodyPr/>
                    <a:lstStyle/>
                    <a:p>
                      <a:endParaRPr lang="pt-BR"/>
                    </a:p>
                  </a:txBody>
                  <a:tcPr/>
                </a:tc>
                <a:tc hMerge="1">
                  <a:txBody>
                    <a:bodyPr/>
                    <a:lstStyle/>
                    <a:p>
                      <a:endParaRPr lang="pt-BR"/>
                    </a:p>
                  </a:txBody>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gridSpan="3">
                  <a:txBody>
                    <a:bodyPr/>
                    <a:lstStyle/>
                    <a:p>
                      <a:pPr algn="ctr" rtl="0" fontAlgn="ctr"/>
                      <a:r>
                        <a:rPr lang="pt-BR" sz="1200" b="1" i="0" u="none" strike="noStrike" dirty="0">
                          <a:solidFill>
                            <a:srgbClr val="000000"/>
                          </a:solidFill>
                          <a:effectLst/>
                          <a:latin typeface="CircularXX" panose="020B0804010101010104" pitchFamily="34" charset="0"/>
                        </a:rPr>
                        <a:t>Margem antes de IRPJ/ CSLL</a:t>
                      </a:r>
                    </a:p>
                  </a:txBody>
                  <a:tcPr marL="7620" marR="7620" marT="7620" marB="0" anchor="ctr">
                    <a:lnL>
                      <a:noFill/>
                    </a:lnL>
                    <a:lnR>
                      <a:noFill/>
                    </a:lnR>
                    <a:lnT>
                      <a:noFill/>
                    </a:lnT>
                    <a:lnB>
                      <a:noFill/>
                    </a:lnB>
                    <a:solidFill>
                      <a:srgbClr val="FFC000"/>
                    </a:solidFill>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733649130"/>
                  </a:ext>
                </a:extLst>
              </a:tr>
              <a:tr h="360000">
                <a:tc vMerge="1">
                  <a:txBody>
                    <a:bodyPr/>
                    <a:lstStyle/>
                    <a:p>
                      <a:endParaRPr lang="pt-BR"/>
                    </a:p>
                  </a:txBody>
                  <a:tcPr/>
                </a:tc>
                <a:tc vMerge="1">
                  <a:txBody>
                    <a:bodyPr/>
                    <a:lstStyle/>
                    <a:p>
                      <a:endParaRPr lang="pt-BR"/>
                    </a:p>
                  </a:txBody>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dirty="0">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tc>
                  <a:txBody>
                    <a:bodyPr/>
                    <a:lstStyle/>
                    <a:p>
                      <a:pPr algn="l" fontAlgn="b"/>
                      <a:endParaRPr lang="pt-BR" sz="1200" b="0" i="0" u="none" strike="noStrike" dirty="0">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ctr"/>
                      <a:r>
                        <a:rPr lang="pt-BR" sz="1200" b="1" i="0" u="none" strike="noStrike">
                          <a:solidFill>
                            <a:srgbClr val="FFFFFF"/>
                          </a:solidFill>
                          <a:effectLst/>
                          <a:latin typeface="CircularXX" panose="020B0804010101010104" pitchFamily="34" charset="0"/>
                        </a:rPr>
                        <a:t>Aposentadoria e Pensão</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404040"/>
                    </a:solidFill>
                  </a:tcPr>
                </a:tc>
                <a:tc>
                  <a:txBody>
                    <a:bodyPr/>
                    <a:lstStyle/>
                    <a:p>
                      <a:pPr algn="ctr" rtl="0" fontAlgn="ctr"/>
                      <a:r>
                        <a:rPr lang="pt-BR" sz="1200" b="1" i="0" u="none" strike="noStrike">
                          <a:solidFill>
                            <a:srgbClr val="FFFFFF"/>
                          </a:solidFill>
                          <a:effectLst/>
                          <a:latin typeface="CircularXX" panose="020B0804010101010104" pitchFamily="34" charset="0"/>
                        </a:rPr>
                        <a:t>Invalidez</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595959"/>
                    </a:solidFill>
                  </a:tcPr>
                </a:tc>
                <a:tc>
                  <a:txBody>
                    <a:bodyPr/>
                    <a:lstStyle/>
                    <a:p>
                      <a:pPr algn="ctr" rtl="0" fontAlgn="ctr"/>
                      <a:r>
                        <a:rPr lang="pt-BR" sz="1200" b="1" i="0" u="none" strike="noStrike">
                          <a:solidFill>
                            <a:srgbClr val="FFFFFF"/>
                          </a:solidFill>
                          <a:effectLst/>
                          <a:latin typeface="CircularXX" panose="020B0804010101010104" pitchFamily="34" charset="0"/>
                        </a:rPr>
                        <a:t>LOAS</a:t>
                      </a:r>
                    </a:p>
                  </a:txBody>
                  <a:tcPr marL="7620" marR="7620" marT="7620" marB="0" anchor="ctr">
                    <a:lnL>
                      <a:noFill/>
                    </a:lnL>
                    <a:lnR>
                      <a:noFill/>
                    </a:lnR>
                    <a:lnT>
                      <a:noFill/>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96449819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até 40</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-0,12%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-0,03%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solidFill>
                      <a:srgbClr val="F9997B"/>
                    </a:solidFill>
                  </a:tcPr>
                </a:tc>
                <a:extLst>
                  <a:ext uri="{0D108BD9-81ED-4DB2-BD59-A6C34878D82A}">
                    <a16:rowId xmlns:a16="http://schemas.microsoft.com/office/drawing/2014/main" val="325510183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41 – 50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dirty="0">
                          <a:solidFill>
                            <a:srgbClr val="000000"/>
                          </a:solidFill>
                          <a:effectLst/>
                          <a:latin typeface="CircularXX" panose="020B0804010101010104" pitchFamily="34" charset="0"/>
                        </a:rPr>
                        <a:t>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0,05%</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a:solidFill>
                            <a:srgbClr val="000000"/>
                          </a:solidFill>
                          <a:effectLst/>
                          <a:latin typeface="CircularXX" panose="020B0804010101010104" pitchFamily="34" charset="0"/>
                        </a:rPr>
                        <a:t>-0,12%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-0,03%</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0645775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51 – 54</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5,0%</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-0,05%</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285610734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55 – 60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18%</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2,8%</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5,5%</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0,04%</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-0,15%</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014098615"/>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61 – 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3,2%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8,0%</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0,02%</a:t>
                      </a:r>
                    </a:p>
                  </a:txBody>
                  <a:tcPr marL="7620" marR="7620" marT="7620" marB="0" anchor="ctr">
                    <a:lnL>
                      <a:noFill/>
                    </a:lnL>
                    <a:lnR>
                      <a:noFill/>
                    </a:lnR>
                    <a:lnT>
                      <a:noFill/>
                    </a:lnT>
                    <a:lnB>
                      <a:noFill/>
                    </a:lnB>
                    <a:solidFill>
                      <a:schemeClr val="bg2">
                        <a:lumMod val="40000"/>
                        <a:lumOff val="60000"/>
                      </a:schemeClr>
                    </a:solidFill>
                  </a:tcPr>
                </a:tc>
                <a:tc>
                  <a:txBody>
                    <a:bodyPr/>
                    <a:lstStyle/>
                    <a:p>
                      <a:pPr algn="ctr" rtl="0" fontAlgn="b"/>
                      <a:r>
                        <a:rPr lang="pt-BR" sz="1200" b="0" i="0" u="none" strike="noStrike" dirty="0">
                          <a:solidFill>
                            <a:srgbClr val="000000"/>
                          </a:solidFill>
                          <a:effectLst/>
                          <a:latin typeface="CircularXX" panose="020B0804010101010104" pitchFamily="34" charset="0"/>
                        </a:rPr>
                        <a:t>-0,18%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-0,10%</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68053308"/>
                  </a:ext>
                </a:extLst>
              </a:tr>
              <a:tr h="247080">
                <a:tc>
                  <a:txBody>
                    <a:bodyPr/>
                    <a:lstStyle/>
                    <a:p>
                      <a:pPr algn="ctr" rtl="0" fontAlgn="ctr"/>
                      <a:r>
                        <a:rPr lang="pt-BR" sz="1200" b="0" i="0" u="none" strike="noStrike">
                          <a:solidFill>
                            <a:srgbClr val="000000"/>
                          </a:solidFill>
                          <a:effectLst/>
                          <a:latin typeface="CircularXX" panose="020B0804010101010104" pitchFamily="34" charset="0"/>
                        </a:rPr>
                        <a:t>66 – 70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24%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4,3%</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10,0%</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8,9%</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-0,26%</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-0,22%</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966131341"/>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71 – 72</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5,3%</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10,5%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9,7%</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-0,07%</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-0,28%</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-0,25%</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4199638477"/>
                  </a:ext>
                </a:extLst>
              </a:tr>
              <a:tr h="247080">
                <a:tc>
                  <a:txBody>
                    <a:bodyPr/>
                    <a:lstStyle/>
                    <a:p>
                      <a:pPr algn="ctr" rtl="0" fontAlgn="ctr"/>
                      <a:r>
                        <a:rPr lang="pt-BR" sz="1200" b="0" i="0" u="none" strike="noStrike">
                          <a:solidFill>
                            <a:srgbClr val="000000"/>
                          </a:solidFill>
                          <a:effectLst/>
                          <a:latin typeface="CircularXX" panose="020B0804010101010104" pitchFamily="34" charset="0"/>
                        </a:rPr>
                        <a:t>73 – 74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4%</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6,4%</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10,9%</a:t>
                      </a:r>
                    </a:p>
                  </a:txBody>
                  <a:tcPr marL="7620" marR="7620" marT="7620" marB="0" anchor="ctr">
                    <a:lnL>
                      <a:noFill/>
                    </a:lnL>
                    <a:lnR>
                      <a:noFill/>
                    </a:lnR>
                    <a:lnT>
                      <a:noFill/>
                    </a:lnT>
                    <a:lnB>
                      <a:noFill/>
                    </a:lnB>
                    <a:solidFill>
                      <a:srgbClr val="F2F2F2"/>
                    </a:solidFill>
                  </a:tcPr>
                </a:tc>
                <a:tc>
                  <a:txBody>
                    <a:bodyPr/>
                    <a:lstStyle/>
                    <a:p>
                      <a:pPr algn="ctr" rtl="0" fontAlgn="b"/>
                      <a:r>
                        <a:rPr lang="pt-BR" sz="1200" b="0" i="0" u="none" strike="noStrike">
                          <a:solidFill>
                            <a:srgbClr val="000000"/>
                          </a:solidFill>
                          <a:effectLst/>
                          <a:latin typeface="CircularXX" panose="020B0804010101010104" pitchFamily="34" charset="0"/>
                        </a:rPr>
                        <a:t>11,1%</a:t>
                      </a:r>
                    </a:p>
                  </a:txBody>
                  <a:tcPr marL="7620" marR="7620" marT="7620" marB="0" anchor="ctr">
                    <a:lnL>
                      <a:noFill/>
                    </a:lnL>
                    <a:lnR>
                      <a:noFill/>
                    </a:lnR>
                    <a:lnT>
                      <a:noFill/>
                    </a:lnT>
                    <a:lnB>
                      <a:noFill/>
                    </a:lnB>
                    <a:solidFill>
                      <a:srgbClr val="F2F2F2"/>
                    </a:solid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-0,11%</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-0,30%</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-0,31%</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3125408284"/>
                  </a:ext>
                </a:extLst>
              </a:tr>
              <a:tr h="247080">
                <a:tc>
                  <a:txBody>
                    <a:bodyPr/>
                    <a:lstStyle/>
                    <a:p>
                      <a:pPr algn="ctr" rtl="0" fontAlgn="ctr"/>
                      <a:r>
                        <a:rPr lang="pt-BR" sz="1200" b="0" i="0" u="none" strike="noStrike">
                          <a:solidFill>
                            <a:srgbClr val="000000"/>
                          </a:solidFill>
                          <a:effectLst/>
                          <a:latin typeface="CircularXX" panose="020B0804010101010104" pitchFamily="34" charset="0"/>
                        </a:rPr>
                        <a:t>&gt;= 75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6,5%</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11,7%</a:t>
                      </a:r>
                    </a:p>
                  </a:txBody>
                  <a:tcPr marL="7620" marR="7620" marT="7620" marB="0" anchor="ctr">
                    <a:lnL>
                      <a:noFill/>
                    </a:lnL>
                    <a:lnR>
                      <a:noFill/>
                    </a:lnR>
                    <a:lnT>
                      <a:noFill/>
                    </a:lnT>
                    <a:lnB>
                      <a:noFill/>
                    </a:lnB>
                    <a:noFill/>
                  </a:tcPr>
                </a:tc>
                <a:tc>
                  <a:txBody>
                    <a:bodyPr/>
                    <a:lstStyle/>
                    <a:p>
                      <a:pPr algn="ctr" rtl="0" fontAlgn="b"/>
                      <a:r>
                        <a:rPr lang="pt-BR" sz="1200" b="0" i="0" u="none" strike="noStrike">
                          <a:solidFill>
                            <a:srgbClr val="000000"/>
                          </a:solidFill>
                          <a:effectLst/>
                          <a:latin typeface="CircularXX" panose="020B0804010101010104" pitchFamily="34" charset="0"/>
                        </a:rPr>
                        <a:t>12,2%</a:t>
                      </a:r>
                    </a:p>
                  </a:txBody>
                  <a:tcPr marL="7620" marR="7620" marT="7620" marB="0" anchor="ctr">
                    <a:lnL>
                      <a:noFill/>
                    </a:lnL>
                    <a:lnR>
                      <a:noFill/>
                    </a:lnR>
                    <a:lnT>
                      <a:noFill/>
                    </a:lnT>
                    <a:lnB>
                      <a:noFill/>
                    </a:lnB>
                    <a:noFill/>
                  </a:tcPr>
                </a:tc>
                <a:tc>
                  <a:txBody>
                    <a:bodyPr/>
                    <a:lstStyle/>
                    <a:p>
                      <a:pPr algn="l" fontAlgn="b"/>
                      <a:endParaRPr lang="pt-BR" sz="1200" b="0" i="0" u="none" strike="noStrike">
                        <a:solidFill>
                          <a:srgbClr val="000000"/>
                        </a:solidFill>
                        <a:effectLst/>
                        <a:latin typeface="CircularXX" panose="020B0804010101010104" pitchFamily="34" charset="0"/>
                      </a:endParaRPr>
                    </a:p>
                  </a:txBody>
                  <a:tcPr marL="7620" marR="7620" marT="7620" marB="0" anchor="ctr">
                    <a:lnL>
                      <a:noFill/>
                    </a:lnL>
                    <a:lnR>
                      <a:noFill/>
                    </a:lnR>
                    <a:lnT>
                      <a:noFill/>
                    </a:lnT>
                    <a:lnB>
                      <a:noFill/>
                    </a:lnB>
                    <a:noFill/>
                  </a:tcPr>
                </a:tc>
                <a:tc>
                  <a:txBody>
                    <a:bodyPr/>
                    <a:lstStyle/>
                    <a:p>
                      <a:pPr algn="ctr" rtl="0" fontAlgn="b"/>
                      <a:r>
                        <a:rPr lang="pt-BR" sz="1200" b="0" i="0" u="none" strike="noStrike" dirty="0">
                          <a:solidFill>
                            <a:srgbClr val="000000"/>
                          </a:solidFill>
                          <a:effectLst/>
                          <a:latin typeface="CircularXX" panose="020B0804010101010104" pitchFamily="34" charset="0"/>
                        </a:rPr>
                        <a:t>-0,12%</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a:solidFill>
                            <a:srgbClr val="000000"/>
                          </a:solidFill>
                          <a:effectLst/>
                          <a:latin typeface="CircularXX" panose="020B0804010101010104" pitchFamily="34" charset="0"/>
                        </a:rPr>
                        <a:t>-0,33%</a:t>
                      </a:r>
                    </a:p>
                  </a:txBody>
                  <a:tcPr marL="7620" marR="7620" marT="7620" marB="0" anchor="ctr">
                    <a:lnL>
                      <a:noFill/>
                    </a:lnL>
                    <a:lnR>
                      <a:noFill/>
                    </a:lnR>
                    <a:lnT>
                      <a:noFill/>
                    </a:lnT>
                    <a:lnB>
                      <a:noFill/>
                    </a:lnB>
                    <a:solidFill>
                      <a:srgbClr val="F9997B"/>
                    </a:solidFill>
                  </a:tcPr>
                </a:tc>
                <a:tc>
                  <a:txBody>
                    <a:bodyPr/>
                    <a:lstStyle/>
                    <a:p>
                      <a:pPr algn="ctr" rtl="0" fontAlgn="b"/>
                      <a:r>
                        <a:rPr lang="pt-BR" sz="1200" b="0" i="0" u="none" strike="noStrike" dirty="0">
                          <a:solidFill>
                            <a:srgbClr val="000000"/>
                          </a:solidFill>
                          <a:effectLst/>
                          <a:latin typeface="CircularXX" panose="020B0804010101010104" pitchFamily="34" charset="0"/>
                        </a:rPr>
                        <a:t>-0,35%</a:t>
                      </a:r>
                    </a:p>
                  </a:txBody>
                  <a:tcPr marL="7620" marR="7620" marT="7620" marB="0" anchor="ctr">
                    <a:lnL>
                      <a:noFill/>
                    </a:lnL>
                    <a:lnR>
                      <a:noFill/>
                    </a:lnR>
                    <a:lnT>
                      <a:noFill/>
                    </a:lnT>
                    <a:lnB>
                      <a:noFill/>
                    </a:lnB>
                    <a:solidFill>
                      <a:srgbClr val="F9997B"/>
                    </a:solidFill>
                  </a:tcPr>
                </a:tc>
                <a:extLst>
                  <a:ext uri="{0D108BD9-81ED-4DB2-BD59-A6C34878D82A}">
                    <a16:rowId xmlns:a16="http://schemas.microsoft.com/office/drawing/2014/main" val="1994455717"/>
                  </a:ext>
                </a:extLst>
              </a:tr>
            </a:tbl>
          </a:graphicData>
        </a:graphic>
      </p:graphicFrame>
      <p:sp>
        <p:nvSpPr>
          <p:cNvPr id="14" name="CaixaDeTexto 13">
            <a:extLst>
              <a:ext uri="{FF2B5EF4-FFF2-40B4-BE49-F238E27FC236}">
                <a16:creationId xmlns:a16="http://schemas.microsoft.com/office/drawing/2014/main" id="{D3DC5B69-AC8A-50DB-CD3A-D748FE20A8A7}"/>
              </a:ext>
            </a:extLst>
          </p:cNvPr>
          <p:cNvSpPr txBox="1"/>
          <p:nvPr/>
        </p:nvSpPr>
        <p:spPr>
          <a:xfrm>
            <a:off x="558214" y="5982140"/>
            <a:ext cx="10464900" cy="369332"/>
          </a:xfrm>
          <a:prstGeom prst="rect">
            <a:avLst/>
          </a:prstGeom>
          <a:noFill/>
        </p:spPr>
        <p:txBody>
          <a:bodyPr wrap="square">
            <a:spAutoFit/>
          </a:bodyPr>
          <a:lstStyle/>
          <a:p>
            <a:pPr>
              <a:spcBef>
                <a:spcPts val="600"/>
              </a:spcBef>
            </a:pPr>
            <a:r>
              <a:rPr lang="pt-BR" b="1" dirty="0">
                <a:highlight>
                  <a:srgbClr val="FFABAB"/>
                </a:highlight>
                <a:latin typeface="CircularXX Book" panose="020B0504010101010104" pitchFamily="34" charset="0"/>
                <a:cs typeface="CircularXX Book" panose="020B0504010101010104" pitchFamily="34" charset="0"/>
              </a:rPr>
              <a:t>Expectativa do mercado de que haja revisão do teto para que as operações sejam mantidas</a:t>
            </a:r>
          </a:p>
        </p:txBody>
      </p:sp>
      <p:sp>
        <p:nvSpPr>
          <p:cNvPr id="15" name="CaixaDeTexto 14">
            <a:extLst>
              <a:ext uri="{FF2B5EF4-FFF2-40B4-BE49-F238E27FC236}">
                <a16:creationId xmlns:a16="http://schemas.microsoft.com/office/drawing/2014/main" id="{82F4C5EF-A49F-1C94-6B7A-72B220F2C66C}"/>
              </a:ext>
            </a:extLst>
          </p:cNvPr>
          <p:cNvSpPr txBox="1"/>
          <p:nvPr/>
        </p:nvSpPr>
        <p:spPr>
          <a:xfrm>
            <a:off x="6740044" y="4847401"/>
            <a:ext cx="3711646" cy="523220"/>
          </a:xfrm>
          <a:prstGeom prst="rect">
            <a:avLst/>
          </a:prstGeom>
          <a:noFill/>
        </p:spPr>
        <p:txBody>
          <a:bodyPr wrap="square">
            <a:spAutoFit/>
          </a:bodyPr>
          <a:lstStyle/>
          <a:p>
            <a:pPr algn="ctr">
              <a:spcBef>
                <a:spcPts val="600"/>
              </a:spcBef>
            </a:pPr>
            <a:r>
              <a:rPr lang="pt-BR" sz="1400" b="1" dirty="0">
                <a:highlight>
                  <a:srgbClr val="E6E6E8"/>
                </a:highlight>
                <a:latin typeface="CircularXX Book" panose="020B0504010101010104" pitchFamily="34" charset="0"/>
                <a:cs typeface="CircularXX Book" panose="020B0504010101010104" pitchFamily="34" charset="0"/>
              </a:rPr>
              <a:t>Tributação de 45% sobre a margem positiva (IRPJ/CSLL)</a:t>
            </a:r>
          </a:p>
        </p:txBody>
      </p:sp>
      <p:pic>
        <p:nvPicPr>
          <p:cNvPr id="12" name="Imagem 11">
            <a:extLst>
              <a:ext uri="{FF2B5EF4-FFF2-40B4-BE49-F238E27FC236}">
                <a16:creationId xmlns:a16="http://schemas.microsoft.com/office/drawing/2014/main" id="{1B469ED0-1CB6-290A-6095-B202D43627D5}"/>
              </a:ext>
            </a:extLst>
          </p:cNvPr>
          <p:cNvPicPr>
            <a:picLocks noChangeAspect="1"/>
          </p:cNvPicPr>
          <p:nvPr/>
        </p:nvPicPr>
        <p:blipFill>
          <a:blip r:embed="rId4"/>
          <a:stretch>
            <a:fillRect/>
          </a:stretch>
        </p:blipFill>
        <p:spPr>
          <a:xfrm>
            <a:off x="6740045" y="1762397"/>
            <a:ext cx="3587326" cy="2833302"/>
          </a:xfrm>
          <a:prstGeom prst="rect">
            <a:avLst/>
          </a:prstGeom>
        </p:spPr>
      </p:pic>
      <p:pic>
        <p:nvPicPr>
          <p:cNvPr id="5" name="Imagem 4">
            <a:extLst>
              <a:ext uri="{FF2B5EF4-FFF2-40B4-BE49-F238E27FC236}">
                <a16:creationId xmlns:a16="http://schemas.microsoft.com/office/drawing/2014/main" id="{46C17F36-AE23-990D-8A22-4D258522B6B5}"/>
              </a:ext>
            </a:extLst>
          </p:cNvPr>
          <p:cNvPicPr>
            <a:picLocks noChangeAspect="1"/>
          </p:cNvPicPr>
          <p:nvPr/>
        </p:nvPicPr>
        <p:blipFill>
          <a:blip r:embed="rId5"/>
          <a:stretch>
            <a:fillRect/>
          </a:stretch>
        </p:blipFill>
        <p:spPr>
          <a:xfrm>
            <a:off x="0" y="0"/>
            <a:ext cx="12192000" cy="6857999"/>
          </a:xfrm>
          <a:prstGeom prst="rect">
            <a:avLst/>
          </a:prstGeom>
        </p:spPr>
      </p:pic>
      <p:pic>
        <p:nvPicPr>
          <p:cNvPr id="2050" name="Picture 2">
            <a:extLst>
              <a:ext uri="{FF2B5EF4-FFF2-40B4-BE49-F238E27FC236}">
                <a16:creationId xmlns:a16="http://schemas.microsoft.com/office/drawing/2014/main" id="{521653AC-3C42-E158-162E-4D84A825BE9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11007"/>
          <a:stretch/>
        </p:blipFill>
        <p:spPr bwMode="auto">
          <a:xfrm>
            <a:off x="55981" y="1357395"/>
            <a:ext cx="2211357" cy="3433544"/>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m 9">
            <a:extLst>
              <a:ext uri="{FF2B5EF4-FFF2-40B4-BE49-F238E27FC236}">
                <a16:creationId xmlns:a16="http://schemas.microsoft.com/office/drawing/2014/main" id="{F15A8AB8-560D-4D1B-CB93-8BF9D2D9590B}"/>
              </a:ext>
            </a:extLst>
          </p:cNvPr>
          <p:cNvPicPr>
            <a:picLocks noChangeAspect="1"/>
          </p:cNvPicPr>
          <p:nvPr/>
        </p:nvPicPr>
        <p:blipFill>
          <a:blip r:embed="rId5"/>
          <a:srcRect l="619" t="21118" r="84107" b="47318"/>
          <a:stretch/>
        </p:blipFill>
        <p:spPr>
          <a:xfrm>
            <a:off x="9764364" y="4401931"/>
            <a:ext cx="2021048" cy="2349389"/>
          </a:xfrm>
          <a:prstGeom prst="rect">
            <a:avLst/>
          </a:prstGeom>
        </p:spPr>
      </p:pic>
      <p:pic>
        <p:nvPicPr>
          <p:cNvPr id="2054" name="Picture 6">
            <a:extLst>
              <a:ext uri="{FF2B5EF4-FFF2-40B4-BE49-F238E27FC236}">
                <a16:creationId xmlns:a16="http://schemas.microsoft.com/office/drawing/2014/main" id="{EC1AF99C-50B2-5CAC-4508-60E8455C4A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9975" y="4346941"/>
            <a:ext cx="2149256" cy="2349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6385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ângulo 9">
            <a:extLst>
              <a:ext uri="{FF2B5EF4-FFF2-40B4-BE49-F238E27FC236}">
                <a16:creationId xmlns:a16="http://schemas.microsoft.com/office/drawing/2014/main" id="{2D055971-5A46-BE5A-57AB-9D3ABBB9C221}"/>
              </a:ext>
            </a:extLst>
          </p:cNvPr>
          <p:cNvSpPr>
            <a:spLocks noGrp="1" noRot="1" noMove="1" noResize="1" noEditPoints="1" noAdjustHandles="1" noChangeArrowheads="1" noChangeShapeType="1"/>
          </p:cNvSpPr>
          <p:nvPr/>
        </p:nvSpPr>
        <p:spPr>
          <a:xfrm>
            <a:off x="0" y="0"/>
            <a:ext cx="12192000" cy="6858000"/>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Picture 15">
            <a:extLst>
              <a:ext uri="{FF2B5EF4-FFF2-40B4-BE49-F238E27FC236}">
                <a16:creationId xmlns:a16="http://schemas.microsoft.com/office/drawing/2014/main" id="{9080AF49-4440-15D7-A166-AAC730A6A3E5}"/>
              </a:ext>
            </a:extLst>
          </p:cNvPr>
          <p:cNvPicPr>
            <a:picLocks noChangeAspect="1"/>
          </p:cNvPicPr>
          <p:nvPr/>
        </p:nvPicPr>
        <p:blipFill>
          <a:blip r:embed="rId2"/>
          <a:stretch>
            <a:fillRect/>
          </a:stretch>
        </p:blipFill>
        <p:spPr>
          <a:xfrm>
            <a:off x="10940473" y="393391"/>
            <a:ext cx="826078" cy="113312"/>
          </a:xfrm>
          <a:prstGeom prst="rect">
            <a:avLst/>
          </a:prstGeom>
        </p:spPr>
      </p:pic>
      <p:sp>
        <p:nvSpPr>
          <p:cNvPr id="3" name="CaixaDeTexto 2">
            <a:extLst>
              <a:ext uri="{FF2B5EF4-FFF2-40B4-BE49-F238E27FC236}">
                <a16:creationId xmlns:a16="http://schemas.microsoft.com/office/drawing/2014/main" id="{E6C67858-991A-E9A9-DF20-747F1B84BADE}"/>
              </a:ext>
            </a:extLst>
          </p:cNvPr>
          <p:cNvSpPr txBox="1"/>
          <p:nvPr/>
        </p:nvSpPr>
        <p:spPr>
          <a:xfrm>
            <a:off x="422168" y="270288"/>
            <a:ext cx="10140338" cy="400110"/>
          </a:xfrm>
          <a:prstGeom prst="rect">
            <a:avLst/>
          </a:prstGeom>
          <a:noFill/>
        </p:spPr>
        <p:txBody>
          <a:bodyPr wrap="square" rtlCol="0">
            <a:spAutoFit/>
          </a:bodyPr>
          <a:lstStyle/>
          <a:p>
            <a:r>
              <a:rPr lang="pt-BR" sz="2000" b="1" dirty="0">
                <a:latin typeface="Lato Bold" panose="020F0502020204030203" pitchFamily="34" charset="0"/>
                <a:ea typeface="Lato Bold" panose="020F0502020204030203" pitchFamily="34" charset="0"/>
                <a:cs typeface="Lato Bold" panose="020F0502020204030203" pitchFamily="34" charset="0"/>
              </a:rPr>
              <a:t>Concessões do INSS em Dezembro chegam ao menor patamar de 2024</a:t>
            </a:r>
          </a:p>
        </p:txBody>
      </p:sp>
      <p:cxnSp>
        <p:nvCxnSpPr>
          <p:cNvPr id="4" name="Conector reto 6">
            <a:extLst>
              <a:ext uri="{FF2B5EF4-FFF2-40B4-BE49-F238E27FC236}">
                <a16:creationId xmlns:a16="http://schemas.microsoft.com/office/drawing/2014/main" id="{D7AEE5FC-DED6-A79D-C640-08A1271085E7}"/>
              </a:ext>
            </a:extLst>
          </p:cNvPr>
          <p:cNvCxnSpPr>
            <a:cxnSpLocks/>
          </p:cNvCxnSpPr>
          <p:nvPr/>
        </p:nvCxnSpPr>
        <p:spPr>
          <a:xfrm>
            <a:off x="466852" y="717714"/>
            <a:ext cx="10151385" cy="0"/>
          </a:xfrm>
          <a:prstGeom prst="line">
            <a:avLst/>
          </a:prstGeom>
          <a:ln>
            <a:solidFill>
              <a:schemeClr val="tx1">
                <a:lumMod val="65000"/>
                <a:lumOff val="35000"/>
              </a:schemeClr>
            </a:solidFill>
          </a:ln>
        </p:spPr>
        <p:style>
          <a:lnRef idx="1">
            <a:schemeClr val="accent4"/>
          </a:lnRef>
          <a:fillRef idx="0">
            <a:schemeClr val="accent4"/>
          </a:fillRef>
          <a:effectRef idx="0">
            <a:schemeClr val="accent4"/>
          </a:effectRef>
          <a:fontRef idx="minor">
            <a:schemeClr val="tx1"/>
          </a:fontRef>
        </p:style>
      </p:cxnSp>
      <p:graphicFrame>
        <p:nvGraphicFramePr>
          <p:cNvPr id="19" name="Tabela 18">
            <a:extLst>
              <a:ext uri="{FF2B5EF4-FFF2-40B4-BE49-F238E27FC236}">
                <a16:creationId xmlns:a16="http://schemas.microsoft.com/office/drawing/2014/main" id="{76100382-ECB9-E26C-27FA-9C03B8655056}"/>
              </a:ext>
            </a:extLst>
          </p:cNvPr>
          <p:cNvGraphicFramePr>
            <a:graphicFrameLocks noGrp="1"/>
          </p:cNvGraphicFramePr>
          <p:nvPr>
            <p:extLst>
              <p:ext uri="{D42A27DB-BD31-4B8C-83A1-F6EECF244321}">
                <p14:modId xmlns:p14="http://schemas.microsoft.com/office/powerpoint/2010/main" val="2579697512"/>
              </p:ext>
            </p:extLst>
          </p:nvPr>
        </p:nvGraphicFramePr>
        <p:xfrm>
          <a:off x="671331" y="1070969"/>
          <a:ext cx="7755440" cy="4396740"/>
        </p:xfrm>
        <a:graphic>
          <a:graphicData uri="http://schemas.openxmlformats.org/drawingml/2006/table">
            <a:tbl>
              <a:tblPr/>
              <a:tblGrid>
                <a:gridCol w="1221740">
                  <a:extLst>
                    <a:ext uri="{9D8B030D-6E8A-4147-A177-3AD203B41FA5}">
                      <a16:colId xmlns:a16="http://schemas.microsoft.com/office/drawing/2014/main" val="1474873811"/>
                    </a:ext>
                  </a:extLst>
                </a:gridCol>
                <a:gridCol w="1633425">
                  <a:extLst>
                    <a:ext uri="{9D8B030D-6E8A-4147-A177-3AD203B41FA5}">
                      <a16:colId xmlns:a16="http://schemas.microsoft.com/office/drawing/2014/main" val="3845075885"/>
                    </a:ext>
                  </a:extLst>
                </a:gridCol>
                <a:gridCol w="1587196">
                  <a:extLst>
                    <a:ext uri="{9D8B030D-6E8A-4147-A177-3AD203B41FA5}">
                      <a16:colId xmlns:a16="http://schemas.microsoft.com/office/drawing/2014/main" val="2522187754"/>
                    </a:ext>
                  </a:extLst>
                </a:gridCol>
                <a:gridCol w="1633425">
                  <a:extLst>
                    <a:ext uri="{9D8B030D-6E8A-4147-A177-3AD203B41FA5}">
                      <a16:colId xmlns:a16="http://schemas.microsoft.com/office/drawing/2014/main" val="2114122493"/>
                    </a:ext>
                  </a:extLst>
                </a:gridCol>
                <a:gridCol w="1679654">
                  <a:extLst>
                    <a:ext uri="{9D8B030D-6E8A-4147-A177-3AD203B41FA5}">
                      <a16:colId xmlns:a16="http://schemas.microsoft.com/office/drawing/2014/main" val="2147083767"/>
                    </a:ext>
                  </a:extLst>
                </a:gridCol>
              </a:tblGrid>
              <a:tr h="243046">
                <a:tc>
                  <a:txBody>
                    <a:bodyPr/>
                    <a:lstStyle/>
                    <a:p>
                      <a:pPr algn="ctr" fontAlgn="ctr"/>
                      <a:r>
                        <a:rPr lang="pt-BR" sz="1200" b="0" i="0" u="none" strike="noStrike" dirty="0">
                          <a:solidFill>
                            <a:srgbClr val="FFFFFF"/>
                          </a:solidFill>
                          <a:effectLst/>
                          <a:latin typeface="CircularXX" panose="020B0804010101010104" pitchFamily="34" charset="0"/>
                        </a:rPr>
                        <a:t>Concessão </a:t>
                      </a:r>
                    </a:p>
                    <a:p>
                      <a:pPr algn="ctr" fontAlgn="ctr"/>
                      <a:r>
                        <a:rPr lang="pt-BR" sz="1200" b="0" i="0" u="none" strike="noStrike" dirty="0">
                          <a:solidFill>
                            <a:srgbClr val="FFFFFF"/>
                          </a:solidFill>
                          <a:effectLst/>
                          <a:latin typeface="CircularXX" panose="020B0804010101010104" pitchFamily="34" charset="0"/>
                        </a:rPr>
                        <a:t>R$ bilhão</a:t>
                      </a:r>
                    </a:p>
                  </a:txBody>
                  <a:tcPr marL="7620" marR="7620" marT="7620" marB="0" anchor="ctr">
                    <a:lnL>
                      <a:noFill/>
                    </a:lnL>
                    <a:lnR>
                      <a:noFill/>
                    </a:lnR>
                    <a:lnT>
                      <a:noFill/>
                    </a:lnT>
                    <a:lnB>
                      <a:noFill/>
                    </a:lnB>
                    <a:solidFill>
                      <a:srgbClr val="595959"/>
                    </a:solidFill>
                  </a:tcPr>
                </a:tc>
                <a:tc>
                  <a:txBody>
                    <a:bodyPr/>
                    <a:lstStyle/>
                    <a:p>
                      <a:pPr algn="ctr" fontAlgn="ctr"/>
                      <a:r>
                        <a:rPr lang="pt-BR" sz="1600" b="1" i="0" u="none" strike="noStrike">
                          <a:solidFill>
                            <a:srgbClr val="FFFFFF"/>
                          </a:solidFill>
                          <a:effectLst/>
                          <a:latin typeface="CircularXX" panose="020B0804010101010104" pitchFamily="34" charset="0"/>
                        </a:rPr>
                        <a:t>Margem</a:t>
                      </a:r>
                    </a:p>
                  </a:txBody>
                  <a:tcPr marL="7620" marR="7620" marT="7620" marB="0" anchor="ctr">
                    <a:lnL>
                      <a:noFill/>
                    </a:lnL>
                    <a:lnR>
                      <a:noFill/>
                    </a:lnR>
                    <a:lnT>
                      <a:noFill/>
                    </a:lnT>
                    <a:lnB>
                      <a:noFill/>
                    </a:lnB>
                    <a:solidFill>
                      <a:srgbClr val="595959"/>
                    </a:solidFill>
                  </a:tcPr>
                </a:tc>
                <a:tc>
                  <a:txBody>
                    <a:bodyPr/>
                    <a:lstStyle/>
                    <a:p>
                      <a:pPr algn="ctr" fontAlgn="ctr"/>
                      <a:r>
                        <a:rPr lang="pt-BR" sz="1600" b="1" i="0" u="none" strike="noStrike">
                          <a:solidFill>
                            <a:srgbClr val="FFFFFF"/>
                          </a:solidFill>
                          <a:effectLst/>
                          <a:latin typeface="CircularXX" panose="020B0804010101010104" pitchFamily="34" charset="0"/>
                        </a:rPr>
                        <a:t>Portabilidade</a:t>
                      </a:r>
                    </a:p>
                  </a:txBody>
                  <a:tcPr marL="7620" marR="7620" marT="7620" marB="0" anchor="ctr">
                    <a:lnL>
                      <a:noFill/>
                    </a:lnL>
                    <a:lnR>
                      <a:noFill/>
                    </a:lnR>
                    <a:lnT>
                      <a:noFill/>
                    </a:lnT>
                    <a:lnB>
                      <a:noFill/>
                    </a:lnB>
                    <a:solidFill>
                      <a:srgbClr val="595959"/>
                    </a:solidFill>
                  </a:tcPr>
                </a:tc>
                <a:tc>
                  <a:txBody>
                    <a:bodyPr/>
                    <a:lstStyle/>
                    <a:p>
                      <a:pPr algn="ctr" fontAlgn="ctr"/>
                      <a:r>
                        <a:rPr lang="pt-BR" sz="1600" b="1" i="0" u="none" strike="noStrike">
                          <a:solidFill>
                            <a:srgbClr val="FFFFFF"/>
                          </a:solidFill>
                          <a:effectLst/>
                          <a:latin typeface="CircularXX" panose="020B0804010101010104" pitchFamily="34" charset="0"/>
                        </a:rPr>
                        <a:t>Refin</a:t>
                      </a:r>
                    </a:p>
                  </a:txBody>
                  <a:tcPr marL="7620" marR="7620" marT="7620" marB="0" anchor="ctr">
                    <a:lnL>
                      <a:noFill/>
                    </a:lnL>
                    <a:lnR>
                      <a:noFill/>
                    </a:lnR>
                    <a:lnT>
                      <a:noFill/>
                    </a:lnT>
                    <a:lnB>
                      <a:noFill/>
                    </a:lnB>
                    <a:solidFill>
                      <a:srgbClr val="595959"/>
                    </a:solidFill>
                  </a:tcPr>
                </a:tc>
                <a:tc>
                  <a:txBody>
                    <a:bodyPr/>
                    <a:lstStyle/>
                    <a:p>
                      <a:pPr algn="ctr" fontAlgn="ctr"/>
                      <a:r>
                        <a:rPr lang="pt-BR" sz="1600" b="1" i="0" u="none" strike="noStrike">
                          <a:solidFill>
                            <a:srgbClr val="FFFFFF"/>
                          </a:solidFill>
                          <a:effectLst/>
                          <a:latin typeface="CircularXX" panose="020B0804010101010104" pitchFamily="34" charset="0"/>
                        </a:rPr>
                        <a:t>TOTAL</a:t>
                      </a:r>
                    </a:p>
                  </a:txBody>
                  <a:tcPr marL="7620" marR="7620" marT="7620" marB="0" anchor="ctr">
                    <a:lnL>
                      <a:noFill/>
                    </a:lnL>
                    <a:lnR>
                      <a:noFill/>
                    </a:lnR>
                    <a:lnT>
                      <a:noFill/>
                    </a:lnT>
                    <a:lnB>
                      <a:noFill/>
                    </a:lnB>
                    <a:solidFill>
                      <a:srgbClr val="595959"/>
                    </a:solidFill>
                  </a:tcPr>
                </a:tc>
                <a:extLst>
                  <a:ext uri="{0D108BD9-81ED-4DB2-BD59-A6C34878D82A}">
                    <a16:rowId xmlns:a16="http://schemas.microsoft.com/office/drawing/2014/main" val="2865815216"/>
                  </a:ext>
                </a:extLst>
              </a:tr>
              <a:tr h="243046">
                <a:tc>
                  <a:txBody>
                    <a:bodyPr/>
                    <a:lstStyle/>
                    <a:p>
                      <a:pPr algn="ctr" fontAlgn="ctr"/>
                      <a:r>
                        <a:rPr lang="pt-BR" sz="1600" b="0" i="0" u="none" strike="noStrike">
                          <a:solidFill>
                            <a:srgbClr val="000000"/>
                          </a:solidFill>
                          <a:effectLst/>
                          <a:latin typeface="CircularXX" panose="020B0804010101010104" pitchFamily="34" charset="0"/>
                        </a:rPr>
                        <a:t>jan/24</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8,3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2,3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11,0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21,6 </a:t>
                      </a:r>
                    </a:p>
                  </a:txBody>
                  <a:tcPr marL="7620" marR="7620" marT="7620" marB="0" anchor="ctr">
                    <a:lnL>
                      <a:noFill/>
                    </a:lnL>
                    <a:lnR>
                      <a:noFill/>
                    </a:lnR>
                    <a:lnT>
                      <a:noFill/>
                    </a:lnT>
                    <a:lnB>
                      <a:noFill/>
                    </a:lnB>
                    <a:noFill/>
                  </a:tcPr>
                </a:tc>
                <a:extLst>
                  <a:ext uri="{0D108BD9-81ED-4DB2-BD59-A6C34878D82A}">
                    <a16:rowId xmlns:a16="http://schemas.microsoft.com/office/drawing/2014/main" val="1340799717"/>
                  </a:ext>
                </a:extLst>
              </a:tr>
              <a:tr h="243046">
                <a:tc>
                  <a:txBody>
                    <a:bodyPr/>
                    <a:lstStyle/>
                    <a:p>
                      <a:pPr algn="ctr" fontAlgn="ctr"/>
                      <a:r>
                        <a:rPr lang="pt-BR" sz="1600" b="0" i="0" u="none" strike="noStrike">
                          <a:solidFill>
                            <a:srgbClr val="000000"/>
                          </a:solidFill>
                          <a:effectLst/>
                          <a:latin typeface="CircularXX" panose="020B0804010101010104" pitchFamily="34" charset="0"/>
                        </a:rPr>
                        <a:t>fev/24</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6,4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2,7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11,5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20,5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3089583439"/>
                  </a:ext>
                </a:extLst>
              </a:tr>
              <a:tr h="243046">
                <a:tc>
                  <a:txBody>
                    <a:bodyPr/>
                    <a:lstStyle/>
                    <a:p>
                      <a:pPr algn="ctr" fontAlgn="ctr"/>
                      <a:r>
                        <a:rPr lang="pt-BR" sz="1600" b="0" i="0" u="none" strike="noStrike">
                          <a:solidFill>
                            <a:srgbClr val="000000"/>
                          </a:solidFill>
                          <a:effectLst/>
                          <a:latin typeface="CircularXX" panose="020B0804010101010104" pitchFamily="34" charset="0"/>
                        </a:rPr>
                        <a:t>mar/24</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5,3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3,2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11,6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20,2 </a:t>
                      </a:r>
                    </a:p>
                  </a:txBody>
                  <a:tcPr marL="7620" marR="7620" marT="7620" marB="0" anchor="ctr">
                    <a:lnL>
                      <a:noFill/>
                    </a:lnL>
                    <a:lnR>
                      <a:noFill/>
                    </a:lnR>
                    <a:lnT>
                      <a:noFill/>
                    </a:lnT>
                    <a:lnB>
                      <a:noFill/>
                    </a:lnB>
                    <a:noFill/>
                  </a:tcPr>
                </a:tc>
                <a:extLst>
                  <a:ext uri="{0D108BD9-81ED-4DB2-BD59-A6C34878D82A}">
                    <a16:rowId xmlns:a16="http://schemas.microsoft.com/office/drawing/2014/main" val="3866045541"/>
                  </a:ext>
                </a:extLst>
              </a:tr>
              <a:tr h="243046">
                <a:tc>
                  <a:txBody>
                    <a:bodyPr/>
                    <a:lstStyle/>
                    <a:p>
                      <a:pPr algn="ctr" fontAlgn="ctr"/>
                      <a:r>
                        <a:rPr lang="pt-BR" sz="1600" b="0" i="0" u="none" strike="noStrike">
                          <a:solidFill>
                            <a:srgbClr val="000000"/>
                          </a:solidFill>
                          <a:effectLst/>
                          <a:latin typeface="CircularXX" panose="020B0804010101010104" pitchFamily="34" charset="0"/>
                        </a:rPr>
                        <a:t>abr/24</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5,2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3,7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11,5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20,4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2544700623"/>
                  </a:ext>
                </a:extLst>
              </a:tr>
              <a:tr h="243046">
                <a:tc>
                  <a:txBody>
                    <a:bodyPr/>
                    <a:lstStyle/>
                    <a:p>
                      <a:pPr algn="ctr" fontAlgn="ctr"/>
                      <a:r>
                        <a:rPr lang="pt-BR" sz="1600" b="0" i="0" u="none" strike="noStrike">
                          <a:solidFill>
                            <a:srgbClr val="000000"/>
                          </a:solidFill>
                          <a:effectLst/>
                          <a:latin typeface="CircularXX" panose="020B0804010101010104" pitchFamily="34" charset="0"/>
                        </a:rPr>
                        <a:t>mai/24</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4,7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3,3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11,4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19,3 </a:t>
                      </a:r>
                    </a:p>
                  </a:txBody>
                  <a:tcPr marL="7620" marR="7620" marT="7620" marB="0" anchor="ctr">
                    <a:lnL>
                      <a:noFill/>
                    </a:lnL>
                    <a:lnR>
                      <a:noFill/>
                    </a:lnR>
                    <a:lnT>
                      <a:noFill/>
                    </a:lnT>
                    <a:lnB>
                      <a:noFill/>
                    </a:lnB>
                    <a:noFill/>
                  </a:tcPr>
                </a:tc>
                <a:extLst>
                  <a:ext uri="{0D108BD9-81ED-4DB2-BD59-A6C34878D82A}">
                    <a16:rowId xmlns:a16="http://schemas.microsoft.com/office/drawing/2014/main" val="1693385335"/>
                  </a:ext>
                </a:extLst>
              </a:tr>
              <a:tr h="243046">
                <a:tc>
                  <a:txBody>
                    <a:bodyPr/>
                    <a:lstStyle/>
                    <a:p>
                      <a:pPr algn="ctr" fontAlgn="ctr"/>
                      <a:r>
                        <a:rPr lang="pt-BR" sz="1600" b="0" i="0" u="none" strike="noStrike">
                          <a:solidFill>
                            <a:srgbClr val="000000"/>
                          </a:solidFill>
                          <a:effectLst/>
                          <a:latin typeface="CircularXX" panose="020B0804010101010104" pitchFamily="34" charset="0"/>
                        </a:rPr>
                        <a:t>jun/24</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dirty="0">
                          <a:solidFill>
                            <a:srgbClr val="000000"/>
                          </a:solidFill>
                          <a:effectLst/>
                          <a:latin typeface="CircularXX" panose="020B0804010101010104" pitchFamily="34" charset="0"/>
                        </a:rPr>
                        <a:t>4,7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3,1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12,5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20,3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548213420"/>
                  </a:ext>
                </a:extLst>
              </a:tr>
              <a:tr h="243046">
                <a:tc>
                  <a:txBody>
                    <a:bodyPr/>
                    <a:lstStyle/>
                    <a:p>
                      <a:pPr algn="ctr" fontAlgn="ctr"/>
                      <a:r>
                        <a:rPr lang="pt-BR" sz="1600" b="0" i="0" u="none" strike="noStrike">
                          <a:solidFill>
                            <a:srgbClr val="000000"/>
                          </a:solidFill>
                          <a:effectLst/>
                          <a:latin typeface="CircularXX" panose="020B0804010101010104" pitchFamily="34" charset="0"/>
                        </a:rPr>
                        <a:t>jul/24</a:t>
                      </a:r>
                    </a:p>
                  </a:txBody>
                  <a:tcPr marL="7620" marR="7620" marT="7620" marB="0" anchor="ctr">
                    <a:lnL>
                      <a:noFill/>
                    </a:lnL>
                    <a:lnR>
                      <a:noFill/>
                    </a:lnR>
                    <a:lnT>
                      <a:noFill/>
                    </a:lnT>
                    <a:lnB>
                      <a:noFill/>
                    </a:lnB>
                    <a:noFill/>
                  </a:tcPr>
                </a:tc>
                <a:tc>
                  <a:txBody>
                    <a:bodyPr/>
                    <a:lstStyle/>
                    <a:p>
                      <a:pPr algn="ctr" fontAlgn="ctr"/>
                      <a:r>
                        <a:rPr lang="pt-BR" sz="1600" b="0" i="0" u="none" strike="noStrike" dirty="0">
                          <a:solidFill>
                            <a:srgbClr val="000000"/>
                          </a:solidFill>
                          <a:effectLst/>
                          <a:latin typeface="CircularXX" panose="020B0804010101010104" pitchFamily="34" charset="0"/>
                        </a:rPr>
                        <a:t>5,5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4,3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13,3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23,1 </a:t>
                      </a:r>
                    </a:p>
                  </a:txBody>
                  <a:tcPr marL="7620" marR="7620" marT="7620" marB="0" anchor="ctr">
                    <a:lnL>
                      <a:noFill/>
                    </a:lnL>
                    <a:lnR>
                      <a:noFill/>
                    </a:lnR>
                    <a:lnT>
                      <a:noFill/>
                    </a:lnT>
                    <a:lnB>
                      <a:noFill/>
                    </a:lnB>
                    <a:noFill/>
                  </a:tcPr>
                </a:tc>
                <a:extLst>
                  <a:ext uri="{0D108BD9-81ED-4DB2-BD59-A6C34878D82A}">
                    <a16:rowId xmlns:a16="http://schemas.microsoft.com/office/drawing/2014/main" val="272360435"/>
                  </a:ext>
                </a:extLst>
              </a:tr>
              <a:tr h="243046">
                <a:tc>
                  <a:txBody>
                    <a:bodyPr/>
                    <a:lstStyle/>
                    <a:p>
                      <a:pPr algn="ctr" fontAlgn="ctr"/>
                      <a:r>
                        <a:rPr lang="pt-BR" sz="1600" b="0" i="0" u="none" strike="noStrike">
                          <a:solidFill>
                            <a:srgbClr val="000000"/>
                          </a:solidFill>
                          <a:effectLst/>
                          <a:latin typeface="CircularXX" panose="020B0804010101010104" pitchFamily="34" charset="0"/>
                        </a:rPr>
                        <a:t>ago/24</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5,3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4,4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12,6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22,3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3961610668"/>
                  </a:ext>
                </a:extLst>
              </a:tr>
              <a:tr h="243046">
                <a:tc>
                  <a:txBody>
                    <a:bodyPr/>
                    <a:lstStyle/>
                    <a:p>
                      <a:pPr algn="ctr" fontAlgn="ctr"/>
                      <a:r>
                        <a:rPr lang="pt-BR" sz="1600" b="0" i="0" u="none" strike="noStrike">
                          <a:solidFill>
                            <a:srgbClr val="000000"/>
                          </a:solidFill>
                          <a:effectLst/>
                          <a:latin typeface="CircularXX" panose="020B0804010101010104" pitchFamily="34" charset="0"/>
                        </a:rPr>
                        <a:t>set/24</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5,0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3,6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11,3 </a:t>
                      </a:r>
                    </a:p>
                  </a:txBody>
                  <a:tcPr marL="7620" marR="7620" marT="7620" marB="0" anchor="ctr">
                    <a:lnL>
                      <a:noFill/>
                    </a:lnL>
                    <a:lnR>
                      <a:noFill/>
                    </a:lnR>
                    <a:lnT>
                      <a:noFill/>
                    </a:lnT>
                    <a:lnB>
                      <a:noFill/>
                    </a:lnB>
                    <a:noFill/>
                  </a:tcPr>
                </a:tc>
                <a:tc>
                  <a:txBody>
                    <a:bodyPr/>
                    <a:lstStyle/>
                    <a:p>
                      <a:pPr algn="ctr" fontAlgn="ctr"/>
                      <a:r>
                        <a:rPr lang="pt-BR" sz="1600" b="0" i="0" u="none" strike="noStrike">
                          <a:solidFill>
                            <a:srgbClr val="000000"/>
                          </a:solidFill>
                          <a:effectLst/>
                          <a:latin typeface="CircularXX" panose="020B0804010101010104" pitchFamily="34" charset="0"/>
                        </a:rPr>
                        <a:t>20,0 </a:t>
                      </a:r>
                    </a:p>
                  </a:txBody>
                  <a:tcPr marL="7620" marR="7620" marT="7620" marB="0" anchor="ctr">
                    <a:lnL>
                      <a:noFill/>
                    </a:lnL>
                    <a:lnR>
                      <a:noFill/>
                    </a:lnR>
                    <a:lnT>
                      <a:noFill/>
                    </a:lnT>
                    <a:lnB>
                      <a:noFill/>
                    </a:lnB>
                    <a:noFill/>
                  </a:tcPr>
                </a:tc>
                <a:extLst>
                  <a:ext uri="{0D108BD9-81ED-4DB2-BD59-A6C34878D82A}">
                    <a16:rowId xmlns:a16="http://schemas.microsoft.com/office/drawing/2014/main" val="4104065044"/>
                  </a:ext>
                </a:extLst>
              </a:tr>
              <a:tr h="243046">
                <a:tc>
                  <a:txBody>
                    <a:bodyPr/>
                    <a:lstStyle/>
                    <a:p>
                      <a:pPr algn="ctr" fontAlgn="ctr"/>
                      <a:r>
                        <a:rPr lang="pt-BR" sz="1600" b="0" i="0" u="none" strike="noStrike">
                          <a:solidFill>
                            <a:srgbClr val="000000"/>
                          </a:solidFill>
                          <a:effectLst/>
                          <a:latin typeface="CircularXX" panose="020B0804010101010104" pitchFamily="34" charset="0"/>
                        </a:rPr>
                        <a:t>out/24</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5,2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3,3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12,8 </a:t>
                      </a:r>
                    </a:p>
                  </a:txBody>
                  <a:tcPr marL="7620" marR="7620" marT="7620" marB="0" anchor="ctr">
                    <a:lnL>
                      <a:noFill/>
                    </a:lnL>
                    <a:lnR>
                      <a:noFill/>
                    </a:lnR>
                    <a:lnT>
                      <a:noFill/>
                    </a:lnT>
                    <a:lnB>
                      <a:noFill/>
                    </a:lnB>
                    <a:solidFill>
                      <a:srgbClr val="F2F2F2"/>
                    </a:solidFill>
                  </a:tcPr>
                </a:tc>
                <a:tc>
                  <a:txBody>
                    <a:bodyPr/>
                    <a:lstStyle/>
                    <a:p>
                      <a:pPr algn="ctr" fontAlgn="ctr"/>
                      <a:r>
                        <a:rPr lang="pt-BR" sz="1600" b="0" i="0" u="none" strike="noStrike">
                          <a:solidFill>
                            <a:srgbClr val="000000"/>
                          </a:solidFill>
                          <a:effectLst/>
                          <a:latin typeface="CircularXX" panose="020B0804010101010104" pitchFamily="34" charset="0"/>
                        </a:rPr>
                        <a:t>21,2 </a:t>
                      </a:r>
                    </a:p>
                  </a:txBody>
                  <a:tcPr marL="7620" marR="7620" marT="7620" marB="0" anchor="ctr">
                    <a:lnL>
                      <a:noFill/>
                    </a:lnL>
                    <a:lnR>
                      <a:noFill/>
                    </a:lnR>
                    <a:lnT>
                      <a:noFill/>
                    </a:lnT>
                    <a:lnB>
                      <a:noFill/>
                    </a:lnB>
                    <a:solidFill>
                      <a:srgbClr val="F2F2F2"/>
                    </a:solidFill>
                  </a:tcPr>
                </a:tc>
                <a:extLst>
                  <a:ext uri="{0D108BD9-81ED-4DB2-BD59-A6C34878D82A}">
                    <a16:rowId xmlns:a16="http://schemas.microsoft.com/office/drawing/2014/main" val="1583308781"/>
                  </a:ext>
                </a:extLst>
              </a:tr>
              <a:tr h="243046">
                <a:tc>
                  <a:txBody>
                    <a:bodyPr/>
                    <a:lstStyle/>
                    <a:p>
                      <a:pPr algn="ctr" fontAlgn="ctr"/>
                      <a:r>
                        <a:rPr lang="pt-BR" sz="1600" b="0" i="0" u="none" strike="noStrike">
                          <a:solidFill>
                            <a:srgbClr val="000000"/>
                          </a:solidFill>
                          <a:effectLst/>
                          <a:latin typeface="CircularXX" panose="020B0804010101010104" pitchFamily="34" charset="0"/>
                        </a:rPr>
                        <a:t>nov/24</a:t>
                      </a:r>
                    </a:p>
                  </a:txBody>
                  <a:tcPr marL="7620" marR="7620" marT="7620" marB="0" anchor="ctr">
                    <a:lnL>
                      <a:noFill/>
                    </a:lnL>
                    <a:lnR>
                      <a:noFill/>
                    </a:lnR>
                    <a:lnT>
                      <a:noFill/>
                    </a:lnT>
                    <a:lnB w="12700" cap="flat" cmpd="sng" algn="ctr">
                      <a:solidFill>
                        <a:srgbClr val="FF0000"/>
                      </a:solidFill>
                      <a:prstDash val="sysDash"/>
                      <a:round/>
                      <a:headEnd type="none" w="med" len="med"/>
                      <a:tailEnd type="none" w="med" len="med"/>
                    </a:lnB>
                    <a:noFill/>
                  </a:tcPr>
                </a:tc>
                <a:tc>
                  <a:txBody>
                    <a:bodyPr/>
                    <a:lstStyle/>
                    <a:p>
                      <a:pPr algn="ctr" fontAlgn="ctr"/>
                      <a:r>
                        <a:rPr lang="pt-BR" sz="1600" b="0" i="0" u="none" strike="noStrike">
                          <a:solidFill>
                            <a:srgbClr val="000000"/>
                          </a:solidFill>
                          <a:effectLst/>
                          <a:latin typeface="CircularXX" panose="020B0804010101010104" pitchFamily="34" charset="0"/>
                        </a:rPr>
                        <a:t>4,9 </a:t>
                      </a:r>
                    </a:p>
                  </a:txBody>
                  <a:tcPr marL="7620" marR="7620" marT="7620" marB="0" anchor="ctr">
                    <a:lnL>
                      <a:noFill/>
                    </a:lnL>
                    <a:lnR>
                      <a:noFill/>
                    </a:lnR>
                    <a:lnT>
                      <a:noFill/>
                    </a:lnT>
                    <a:lnB w="12700" cap="flat" cmpd="sng" algn="ctr">
                      <a:solidFill>
                        <a:srgbClr val="FF0000"/>
                      </a:solidFill>
                      <a:prstDash val="sysDash"/>
                      <a:round/>
                      <a:headEnd type="none" w="med" len="med"/>
                      <a:tailEnd type="none" w="med" len="med"/>
                    </a:lnB>
                    <a:noFill/>
                  </a:tcPr>
                </a:tc>
                <a:tc>
                  <a:txBody>
                    <a:bodyPr/>
                    <a:lstStyle/>
                    <a:p>
                      <a:pPr algn="ctr" fontAlgn="ctr"/>
                      <a:r>
                        <a:rPr lang="pt-BR" sz="1600" b="0" i="0" u="none" strike="noStrike">
                          <a:solidFill>
                            <a:srgbClr val="000000"/>
                          </a:solidFill>
                          <a:effectLst/>
                          <a:latin typeface="CircularXX" panose="020B0804010101010104" pitchFamily="34" charset="0"/>
                        </a:rPr>
                        <a:t>2,7 </a:t>
                      </a:r>
                    </a:p>
                  </a:txBody>
                  <a:tcPr marL="7620" marR="7620" marT="7620" marB="0" anchor="ctr">
                    <a:lnL>
                      <a:noFill/>
                    </a:lnL>
                    <a:lnR>
                      <a:noFill/>
                    </a:lnR>
                    <a:lnT>
                      <a:noFill/>
                    </a:lnT>
                    <a:lnB w="12700" cap="flat" cmpd="sng" algn="ctr">
                      <a:solidFill>
                        <a:srgbClr val="FF0000"/>
                      </a:solidFill>
                      <a:prstDash val="sysDash"/>
                      <a:round/>
                      <a:headEnd type="none" w="med" len="med"/>
                      <a:tailEnd type="none" w="med" len="med"/>
                    </a:lnB>
                    <a:noFill/>
                  </a:tcPr>
                </a:tc>
                <a:tc>
                  <a:txBody>
                    <a:bodyPr/>
                    <a:lstStyle/>
                    <a:p>
                      <a:pPr algn="ctr" fontAlgn="ctr"/>
                      <a:r>
                        <a:rPr lang="pt-BR" sz="1600" b="0" i="0" u="none" strike="noStrike">
                          <a:solidFill>
                            <a:srgbClr val="000000"/>
                          </a:solidFill>
                          <a:effectLst/>
                          <a:latin typeface="CircularXX" panose="020B0804010101010104" pitchFamily="34" charset="0"/>
                        </a:rPr>
                        <a:t>10,6 </a:t>
                      </a:r>
                    </a:p>
                  </a:txBody>
                  <a:tcPr marL="7620" marR="7620" marT="7620" marB="0" anchor="ctr">
                    <a:lnL>
                      <a:noFill/>
                    </a:lnL>
                    <a:lnR>
                      <a:noFill/>
                    </a:lnR>
                    <a:lnT>
                      <a:noFill/>
                    </a:lnT>
                    <a:lnB w="12700" cap="flat" cmpd="sng" algn="ctr">
                      <a:solidFill>
                        <a:srgbClr val="FF0000"/>
                      </a:solidFill>
                      <a:prstDash val="sysDash"/>
                      <a:round/>
                      <a:headEnd type="none" w="med" len="med"/>
                      <a:tailEnd type="none" w="med" len="med"/>
                    </a:lnB>
                    <a:noFill/>
                  </a:tcPr>
                </a:tc>
                <a:tc>
                  <a:txBody>
                    <a:bodyPr/>
                    <a:lstStyle/>
                    <a:p>
                      <a:pPr algn="ctr" fontAlgn="ctr"/>
                      <a:r>
                        <a:rPr lang="pt-BR" sz="1600" b="0" i="0" u="none" strike="noStrike">
                          <a:solidFill>
                            <a:srgbClr val="000000"/>
                          </a:solidFill>
                          <a:effectLst/>
                          <a:latin typeface="CircularXX" panose="020B0804010101010104" pitchFamily="34" charset="0"/>
                        </a:rPr>
                        <a:t>18,2 </a:t>
                      </a:r>
                    </a:p>
                  </a:txBody>
                  <a:tcPr marL="7620" marR="7620" marT="7620" marB="0" anchor="ctr">
                    <a:lnL>
                      <a:noFill/>
                    </a:lnL>
                    <a:lnR>
                      <a:noFill/>
                    </a:lnR>
                    <a:lnT>
                      <a:noFill/>
                    </a:lnT>
                    <a:lnB w="12700" cap="flat" cmpd="sng" algn="ctr">
                      <a:solidFill>
                        <a:srgbClr val="FF0000"/>
                      </a:solidFill>
                      <a:prstDash val="sysDash"/>
                      <a:round/>
                      <a:headEnd type="none" w="med" len="med"/>
                      <a:tailEnd type="none" w="med" len="med"/>
                    </a:lnB>
                    <a:noFill/>
                  </a:tcPr>
                </a:tc>
                <a:extLst>
                  <a:ext uri="{0D108BD9-81ED-4DB2-BD59-A6C34878D82A}">
                    <a16:rowId xmlns:a16="http://schemas.microsoft.com/office/drawing/2014/main" val="2487517171"/>
                  </a:ext>
                </a:extLst>
              </a:tr>
              <a:tr h="243046">
                <a:tc>
                  <a:txBody>
                    <a:bodyPr/>
                    <a:lstStyle/>
                    <a:p>
                      <a:pPr algn="ctr" fontAlgn="ctr"/>
                      <a:r>
                        <a:rPr lang="pt-BR" sz="1600" b="0" i="0" u="none" strike="noStrike" dirty="0">
                          <a:solidFill>
                            <a:srgbClr val="000000"/>
                          </a:solidFill>
                          <a:effectLst/>
                          <a:latin typeface="CircularXX" panose="020B0804010101010104" pitchFamily="34" charset="0"/>
                        </a:rPr>
                        <a:t>dez/24</a:t>
                      </a:r>
                    </a:p>
                  </a:txBody>
                  <a:tcPr marL="7620" marR="7620" marT="7620" marB="0" anchor="ctr">
                    <a:lnL w="12700" cap="flat" cmpd="sng" algn="ctr">
                      <a:solidFill>
                        <a:srgbClr val="FF0000"/>
                      </a:solidFill>
                      <a:prstDash val="sysDash"/>
                      <a:round/>
                      <a:headEnd type="none" w="med" len="med"/>
                      <a:tailEnd type="none" w="med" len="med"/>
                    </a:lnL>
                    <a:lnR>
                      <a:noFill/>
                    </a:lnR>
                    <a:lnT w="12700" cap="flat" cmpd="sng" algn="ctr">
                      <a:solidFill>
                        <a:srgbClr val="FF0000"/>
                      </a:solidFill>
                      <a:prstDash val="sysDash"/>
                      <a:round/>
                      <a:headEnd type="none" w="med" len="med"/>
                      <a:tailEnd type="none" w="med" len="med"/>
                    </a:lnT>
                    <a:lnB w="12700" cap="flat" cmpd="sng" algn="ctr">
                      <a:solidFill>
                        <a:srgbClr val="FF0000"/>
                      </a:solidFill>
                      <a:prstDash val="sysDash"/>
                      <a:round/>
                      <a:headEnd type="none" w="med" len="med"/>
                      <a:tailEnd type="none" w="med" len="med"/>
                    </a:lnB>
                    <a:solidFill>
                      <a:srgbClr val="F2F2F2"/>
                    </a:solidFill>
                  </a:tcPr>
                </a:tc>
                <a:tc>
                  <a:txBody>
                    <a:bodyPr/>
                    <a:lstStyle/>
                    <a:p>
                      <a:pPr algn="ctr" fontAlgn="ctr"/>
                      <a:r>
                        <a:rPr lang="pt-BR" sz="1600" b="0" i="0" u="none" strike="noStrike" dirty="0">
                          <a:solidFill>
                            <a:srgbClr val="000000"/>
                          </a:solidFill>
                          <a:effectLst/>
                          <a:latin typeface="CircularXX" panose="020B0804010101010104" pitchFamily="34" charset="0"/>
                        </a:rPr>
                        <a:t>4,3 </a:t>
                      </a:r>
                    </a:p>
                  </a:txBody>
                  <a:tcPr marL="7620" marR="7620" marT="7620" marB="0" anchor="ctr">
                    <a:lnL>
                      <a:noFill/>
                    </a:lnL>
                    <a:lnR>
                      <a:noFill/>
                    </a:lnR>
                    <a:lnT w="12700" cap="flat" cmpd="sng" algn="ctr">
                      <a:solidFill>
                        <a:srgbClr val="FF0000"/>
                      </a:solidFill>
                      <a:prstDash val="sysDash"/>
                      <a:round/>
                      <a:headEnd type="none" w="med" len="med"/>
                      <a:tailEnd type="none" w="med" len="med"/>
                    </a:lnT>
                    <a:lnB w="12700" cap="flat" cmpd="sng" algn="ctr">
                      <a:solidFill>
                        <a:srgbClr val="FF0000"/>
                      </a:solidFill>
                      <a:prstDash val="sysDash"/>
                      <a:round/>
                      <a:headEnd type="none" w="med" len="med"/>
                      <a:tailEnd type="none" w="med" len="med"/>
                    </a:lnB>
                    <a:solidFill>
                      <a:srgbClr val="F2F2F2"/>
                    </a:solidFill>
                  </a:tcPr>
                </a:tc>
                <a:tc>
                  <a:txBody>
                    <a:bodyPr/>
                    <a:lstStyle/>
                    <a:p>
                      <a:pPr algn="ctr" fontAlgn="ctr"/>
                      <a:r>
                        <a:rPr lang="pt-BR" sz="1600" b="0" i="0" u="none" strike="noStrike" dirty="0">
                          <a:solidFill>
                            <a:srgbClr val="000000"/>
                          </a:solidFill>
                          <a:effectLst/>
                          <a:latin typeface="CircularXX" panose="020B0804010101010104" pitchFamily="34" charset="0"/>
                        </a:rPr>
                        <a:t>2,0 </a:t>
                      </a:r>
                    </a:p>
                  </a:txBody>
                  <a:tcPr marL="7620" marR="7620" marT="7620" marB="0" anchor="ctr">
                    <a:lnL>
                      <a:noFill/>
                    </a:lnL>
                    <a:lnR>
                      <a:noFill/>
                    </a:lnR>
                    <a:lnT w="12700" cap="flat" cmpd="sng" algn="ctr">
                      <a:solidFill>
                        <a:srgbClr val="FF0000"/>
                      </a:solidFill>
                      <a:prstDash val="sysDash"/>
                      <a:round/>
                      <a:headEnd type="none" w="med" len="med"/>
                      <a:tailEnd type="none" w="med" len="med"/>
                    </a:lnT>
                    <a:lnB w="12700" cap="flat" cmpd="sng" algn="ctr">
                      <a:solidFill>
                        <a:srgbClr val="FF0000"/>
                      </a:solidFill>
                      <a:prstDash val="sysDash"/>
                      <a:round/>
                      <a:headEnd type="none" w="med" len="med"/>
                      <a:tailEnd type="none" w="med" len="med"/>
                    </a:lnB>
                    <a:solidFill>
                      <a:srgbClr val="F2F2F2"/>
                    </a:solidFill>
                  </a:tcPr>
                </a:tc>
                <a:tc>
                  <a:txBody>
                    <a:bodyPr/>
                    <a:lstStyle/>
                    <a:p>
                      <a:pPr algn="ctr" fontAlgn="ctr"/>
                      <a:r>
                        <a:rPr lang="pt-BR" sz="1600" b="0" i="0" u="none" strike="noStrike" dirty="0">
                          <a:solidFill>
                            <a:srgbClr val="000000"/>
                          </a:solidFill>
                          <a:effectLst/>
                          <a:latin typeface="CircularXX" panose="020B0804010101010104" pitchFamily="34" charset="0"/>
                        </a:rPr>
                        <a:t>8,8 </a:t>
                      </a:r>
                    </a:p>
                  </a:txBody>
                  <a:tcPr marL="7620" marR="7620" marT="7620" marB="0" anchor="ctr">
                    <a:lnL>
                      <a:noFill/>
                    </a:lnL>
                    <a:lnR>
                      <a:noFill/>
                    </a:lnR>
                    <a:lnT w="12700" cap="flat" cmpd="sng" algn="ctr">
                      <a:solidFill>
                        <a:srgbClr val="FF0000"/>
                      </a:solidFill>
                      <a:prstDash val="sysDash"/>
                      <a:round/>
                      <a:headEnd type="none" w="med" len="med"/>
                      <a:tailEnd type="none" w="med" len="med"/>
                    </a:lnT>
                    <a:lnB w="12700" cap="flat" cmpd="sng" algn="ctr">
                      <a:solidFill>
                        <a:srgbClr val="FF0000"/>
                      </a:solidFill>
                      <a:prstDash val="sysDash"/>
                      <a:round/>
                      <a:headEnd type="none" w="med" len="med"/>
                      <a:tailEnd type="none" w="med" len="med"/>
                    </a:lnB>
                    <a:solidFill>
                      <a:srgbClr val="F2F2F2"/>
                    </a:solidFill>
                  </a:tcPr>
                </a:tc>
                <a:tc>
                  <a:txBody>
                    <a:bodyPr/>
                    <a:lstStyle/>
                    <a:p>
                      <a:pPr algn="ctr" fontAlgn="ctr"/>
                      <a:r>
                        <a:rPr lang="pt-BR" sz="1600" b="0" i="0" u="none" strike="noStrike" dirty="0">
                          <a:solidFill>
                            <a:srgbClr val="000000"/>
                          </a:solidFill>
                          <a:effectLst/>
                          <a:latin typeface="CircularXX" panose="020B0804010101010104" pitchFamily="34" charset="0"/>
                        </a:rPr>
                        <a:t>15,1 </a:t>
                      </a:r>
                    </a:p>
                  </a:txBody>
                  <a:tcPr marL="7620" marR="7620" marT="7620" marB="0" anchor="ctr">
                    <a:lnL>
                      <a:noFill/>
                    </a:lnL>
                    <a:lnR w="12700" cap="flat" cmpd="sng" algn="ctr">
                      <a:solidFill>
                        <a:srgbClr val="FF0000"/>
                      </a:solidFill>
                      <a:prstDash val="sysDash"/>
                      <a:round/>
                      <a:headEnd type="none" w="med" len="med"/>
                      <a:tailEnd type="none" w="med" len="med"/>
                    </a:lnR>
                    <a:lnT w="12700" cap="flat" cmpd="sng" algn="ctr">
                      <a:solidFill>
                        <a:srgbClr val="FF0000"/>
                      </a:solidFill>
                      <a:prstDash val="sysDash"/>
                      <a:round/>
                      <a:headEnd type="none" w="med" len="med"/>
                      <a:tailEnd type="none" w="med" len="med"/>
                    </a:lnT>
                    <a:lnB w="12700" cap="flat" cmpd="sng" algn="ctr">
                      <a:solidFill>
                        <a:srgbClr val="FF0000"/>
                      </a:solidFill>
                      <a:prstDash val="sysDash"/>
                      <a:round/>
                      <a:headEnd type="none" w="med" len="med"/>
                      <a:tailEnd type="none" w="med" len="med"/>
                    </a:lnB>
                    <a:solidFill>
                      <a:srgbClr val="F2F2F2"/>
                    </a:solidFill>
                  </a:tcPr>
                </a:tc>
                <a:extLst>
                  <a:ext uri="{0D108BD9-81ED-4DB2-BD59-A6C34878D82A}">
                    <a16:rowId xmlns:a16="http://schemas.microsoft.com/office/drawing/2014/main" val="540440021"/>
                  </a:ext>
                </a:extLst>
              </a:tr>
              <a:tr h="243046">
                <a:tc>
                  <a:txBody>
                    <a:bodyPr/>
                    <a:lstStyle/>
                    <a:p>
                      <a:pPr algn="ctr" fontAlgn="ctr"/>
                      <a:endParaRPr lang="pt-BR" sz="1600" b="0" i="0" u="none" strike="noStrike">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rgbClr val="FF0000"/>
                      </a:solidFill>
                      <a:prstDash val="sysDash"/>
                      <a:round/>
                      <a:headEnd type="none" w="med" len="med"/>
                      <a:tailEnd type="none" w="med" len="med"/>
                    </a:lnT>
                    <a:lnB>
                      <a:noFill/>
                    </a:lnB>
                    <a:noFill/>
                  </a:tcPr>
                </a:tc>
                <a:tc>
                  <a:txBody>
                    <a:bodyPr/>
                    <a:lstStyle/>
                    <a:p>
                      <a:pPr algn="ctr" fontAlgn="ctr"/>
                      <a:endParaRPr lang="pt-BR" sz="1600" b="0" i="0" u="none" strike="noStrike">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rgbClr val="FF0000"/>
                      </a:solidFill>
                      <a:prstDash val="sysDash"/>
                      <a:round/>
                      <a:headEnd type="none" w="med" len="med"/>
                      <a:tailEnd type="none" w="med" len="med"/>
                    </a:lnT>
                    <a:lnB>
                      <a:noFill/>
                    </a:lnB>
                    <a:noFill/>
                  </a:tcPr>
                </a:tc>
                <a:tc>
                  <a:txBody>
                    <a:bodyPr/>
                    <a:lstStyle/>
                    <a:p>
                      <a:pPr algn="ctr" fontAlgn="ctr"/>
                      <a:endParaRPr lang="pt-BR" sz="1600" b="0" i="0" u="none" strike="noStrike">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rgbClr val="FF0000"/>
                      </a:solidFill>
                      <a:prstDash val="sysDash"/>
                      <a:round/>
                      <a:headEnd type="none" w="med" len="med"/>
                      <a:tailEnd type="none" w="med" len="med"/>
                    </a:lnT>
                    <a:lnB>
                      <a:noFill/>
                    </a:lnB>
                    <a:noFill/>
                  </a:tcPr>
                </a:tc>
                <a:tc>
                  <a:txBody>
                    <a:bodyPr/>
                    <a:lstStyle/>
                    <a:p>
                      <a:pPr algn="ctr" fontAlgn="ctr"/>
                      <a:endParaRPr lang="pt-BR" sz="1600" b="0" i="0" u="none" strike="noStrike">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rgbClr val="FF0000"/>
                      </a:solidFill>
                      <a:prstDash val="sysDash"/>
                      <a:round/>
                      <a:headEnd type="none" w="med" len="med"/>
                      <a:tailEnd type="none" w="med" len="med"/>
                    </a:lnT>
                    <a:lnB>
                      <a:noFill/>
                    </a:lnB>
                    <a:noFill/>
                  </a:tcPr>
                </a:tc>
                <a:tc>
                  <a:txBody>
                    <a:bodyPr/>
                    <a:lstStyle/>
                    <a:p>
                      <a:pPr algn="ctr" fontAlgn="ctr"/>
                      <a:endParaRPr lang="pt-BR" sz="1600" b="0" i="0" u="none" strike="noStrike">
                        <a:solidFill>
                          <a:srgbClr val="000000"/>
                        </a:solidFill>
                        <a:effectLst/>
                        <a:latin typeface="CircularXX" panose="020B0804010101010104" pitchFamily="34" charset="0"/>
                      </a:endParaRPr>
                    </a:p>
                  </a:txBody>
                  <a:tcPr marL="7620" marR="7620" marT="7620" marB="0" anchor="ctr">
                    <a:lnL>
                      <a:noFill/>
                    </a:lnL>
                    <a:lnR>
                      <a:noFill/>
                    </a:lnR>
                    <a:lnT w="12700" cap="flat" cmpd="sng" algn="ctr">
                      <a:solidFill>
                        <a:srgbClr val="FF0000"/>
                      </a:solidFill>
                      <a:prstDash val="sysDash"/>
                      <a:round/>
                      <a:headEnd type="none" w="med" len="med"/>
                      <a:tailEnd type="none" w="med" len="med"/>
                    </a:lnT>
                    <a:lnB>
                      <a:noFill/>
                    </a:lnB>
                    <a:noFill/>
                  </a:tcPr>
                </a:tc>
                <a:extLst>
                  <a:ext uri="{0D108BD9-81ED-4DB2-BD59-A6C34878D82A}">
                    <a16:rowId xmlns:a16="http://schemas.microsoft.com/office/drawing/2014/main" val="1721467981"/>
                  </a:ext>
                </a:extLst>
              </a:tr>
              <a:tr h="243046">
                <a:tc>
                  <a:txBody>
                    <a:bodyPr/>
                    <a:lstStyle/>
                    <a:p>
                      <a:pPr algn="ctr" fontAlgn="ctr"/>
                      <a:r>
                        <a:rPr lang="pt-BR" sz="1100" b="0" i="0" u="none" strike="noStrike">
                          <a:solidFill>
                            <a:srgbClr val="000000"/>
                          </a:solidFill>
                          <a:effectLst/>
                          <a:latin typeface="CircularXX" panose="020B0804010101010104" pitchFamily="34" charset="0"/>
                        </a:rPr>
                        <a:t>Méd. Jan Nov</a:t>
                      </a:r>
                    </a:p>
                  </a:txBody>
                  <a:tcPr marL="7620" marR="7620" marT="7620" marB="0" anchor="ctr">
                    <a:lnL>
                      <a:noFill/>
                    </a:lnL>
                    <a:lnR>
                      <a:noFill/>
                    </a:lnR>
                    <a:lnT>
                      <a:noFill/>
                    </a:lnT>
                    <a:lnB>
                      <a:noFill/>
                    </a:lnB>
                    <a:solidFill>
                      <a:srgbClr val="FFF2CC"/>
                    </a:solidFill>
                  </a:tcPr>
                </a:tc>
                <a:tc>
                  <a:txBody>
                    <a:bodyPr/>
                    <a:lstStyle/>
                    <a:p>
                      <a:pPr algn="ctr" fontAlgn="ctr"/>
                      <a:r>
                        <a:rPr lang="pt-BR" sz="1600" b="0" i="0" u="none" strike="noStrike">
                          <a:solidFill>
                            <a:srgbClr val="000000"/>
                          </a:solidFill>
                          <a:effectLst/>
                          <a:latin typeface="CircularXX" panose="020B0804010101010104" pitchFamily="34" charset="0"/>
                        </a:rPr>
                        <a:t>5,5 </a:t>
                      </a:r>
                    </a:p>
                  </a:txBody>
                  <a:tcPr marL="7620" marR="7620" marT="7620" marB="0" anchor="ctr">
                    <a:lnL>
                      <a:noFill/>
                    </a:lnL>
                    <a:lnR>
                      <a:noFill/>
                    </a:lnR>
                    <a:lnT>
                      <a:noFill/>
                    </a:lnT>
                    <a:lnB>
                      <a:noFill/>
                    </a:lnB>
                    <a:solidFill>
                      <a:srgbClr val="FFF2CC"/>
                    </a:solidFill>
                  </a:tcPr>
                </a:tc>
                <a:tc>
                  <a:txBody>
                    <a:bodyPr/>
                    <a:lstStyle/>
                    <a:p>
                      <a:pPr algn="ctr" fontAlgn="ctr"/>
                      <a:r>
                        <a:rPr lang="pt-BR" sz="1600" b="0" i="0" u="none" strike="noStrike">
                          <a:solidFill>
                            <a:srgbClr val="000000"/>
                          </a:solidFill>
                          <a:effectLst/>
                          <a:latin typeface="CircularXX" panose="020B0804010101010104" pitchFamily="34" charset="0"/>
                        </a:rPr>
                        <a:t>3,3 </a:t>
                      </a:r>
                    </a:p>
                  </a:txBody>
                  <a:tcPr marL="7620" marR="7620" marT="7620" marB="0" anchor="ctr">
                    <a:lnL>
                      <a:noFill/>
                    </a:lnL>
                    <a:lnR>
                      <a:noFill/>
                    </a:lnR>
                    <a:lnT>
                      <a:noFill/>
                    </a:lnT>
                    <a:lnB>
                      <a:noFill/>
                    </a:lnB>
                    <a:solidFill>
                      <a:srgbClr val="FFF2CC"/>
                    </a:solidFill>
                  </a:tcPr>
                </a:tc>
                <a:tc>
                  <a:txBody>
                    <a:bodyPr/>
                    <a:lstStyle/>
                    <a:p>
                      <a:pPr algn="ctr" fontAlgn="ctr"/>
                      <a:r>
                        <a:rPr lang="pt-BR" sz="1600" b="0" i="0" u="none" strike="noStrike">
                          <a:solidFill>
                            <a:srgbClr val="000000"/>
                          </a:solidFill>
                          <a:effectLst/>
                          <a:latin typeface="CircularXX" panose="020B0804010101010104" pitchFamily="34" charset="0"/>
                        </a:rPr>
                        <a:t>11,8 </a:t>
                      </a:r>
                    </a:p>
                  </a:txBody>
                  <a:tcPr marL="7620" marR="7620" marT="7620" marB="0" anchor="ctr">
                    <a:lnL>
                      <a:noFill/>
                    </a:lnL>
                    <a:lnR>
                      <a:noFill/>
                    </a:lnR>
                    <a:lnT>
                      <a:noFill/>
                    </a:lnT>
                    <a:lnB>
                      <a:noFill/>
                    </a:lnB>
                    <a:solidFill>
                      <a:srgbClr val="FFF2CC"/>
                    </a:solidFill>
                  </a:tcPr>
                </a:tc>
                <a:tc>
                  <a:txBody>
                    <a:bodyPr/>
                    <a:lstStyle/>
                    <a:p>
                      <a:pPr algn="ctr" fontAlgn="ctr"/>
                      <a:r>
                        <a:rPr lang="pt-BR" sz="1600" b="0" i="0" u="none" strike="noStrike">
                          <a:solidFill>
                            <a:srgbClr val="000000"/>
                          </a:solidFill>
                          <a:effectLst/>
                          <a:latin typeface="CircularXX" panose="020B0804010101010104" pitchFamily="34" charset="0"/>
                        </a:rPr>
                        <a:t>20,6 </a:t>
                      </a:r>
                    </a:p>
                  </a:txBody>
                  <a:tcPr marL="7620" marR="7620" marT="7620" marB="0" anchor="ctr">
                    <a:lnL>
                      <a:noFill/>
                    </a:lnL>
                    <a:lnR>
                      <a:noFill/>
                    </a:lnR>
                    <a:lnT>
                      <a:noFill/>
                    </a:lnT>
                    <a:lnB>
                      <a:noFill/>
                    </a:lnB>
                    <a:solidFill>
                      <a:srgbClr val="FFF2CC"/>
                    </a:solidFill>
                  </a:tcPr>
                </a:tc>
                <a:extLst>
                  <a:ext uri="{0D108BD9-81ED-4DB2-BD59-A6C34878D82A}">
                    <a16:rowId xmlns:a16="http://schemas.microsoft.com/office/drawing/2014/main" val="1810262566"/>
                  </a:ext>
                </a:extLst>
              </a:tr>
              <a:tr h="243046">
                <a:tc>
                  <a:txBody>
                    <a:bodyPr/>
                    <a:lstStyle/>
                    <a:p>
                      <a:pPr algn="ctr" fontAlgn="ctr"/>
                      <a:r>
                        <a:rPr lang="pt-BR" sz="1100" b="0" i="0" u="none" strike="noStrike">
                          <a:solidFill>
                            <a:srgbClr val="FF0000"/>
                          </a:solidFill>
                          <a:effectLst/>
                          <a:latin typeface="CircularXX" panose="020B0804010101010104" pitchFamily="34" charset="0"/>
                        </a:rPr>
                        <a:t>Queda vrs Dez</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a:solidFill>
                            <a:srgbClr val="FF0000"/>
                          </a:solidFill>
                          <a:effectLst/>
                          <a:latin typeface="CircularXX" panose="020B0804010101010104" pitchFamily="34" charset="0"/>
                        </a:rPr>
                        <a:t>-1,2 </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a:solidFill>
                            <a:srgbClr val="FF0000"/>
                          </a:solidFill>
                          <a:effectLst/>
                          <a:latin typeface="CircularXX" panose="020B0804010101010104" pitchFamily="34" charset="0"/>
                        </a:rPr>
                        <a:t>-1,3 </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a:solidFill>
                            <a:srgbClr val="FF0000"/>
                          </a:solidFill>
                          <a:effectLst/>
                          <a:latin typeface="CircularXX" panose="020B0804010101010104" pitchFamily="34" charset="0"/>
                        </a:rPr>
                        <a:t>-3,0 </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a:solidFill>
                            <a:srgbClr val="FF0000"/>
                          </a:solidFill>
                          <a:effectLst/>
                          <a:latin typeface="CircularXX" panose="020B0804010101010104" pitchFamily="34" charset="0"/>
                        </a:rPr>
                        <a:t>-5,5 </a:t>
                      </a:r>
                    </a:p>
                  </a:txBody>
                  <a:tcPr marL="7620" marR="7620" marT="7620" marB="0" anchor="ctr">
                    <a:lnL>
                      <a:noFill/>
                    </a:lnL>
                    <a:lnR>
                      <a:noFill/>
                    </a:lnR>
                    <a:lnT>
                      <a:noFill/>
                    </a:lnT>
                    <a:lnB>
                      <a:noFill/>
                    </a:lnB>
                    <a:solidFill>
                      <a:srgbClr val="FCE4D6"/>
                    </a:solidFill>
                  </a:tcPr>
                </a:tc>
                <a:extLst>
                  <a:ext uri="{0D108BD9-81ED-4DB2-BD59-A6C34878D82A}">
                    <a16:rowId xmlns:a16="http://schemas.microsoft.com/office/drawing/2014/main" val="4178860105"/>
                  </a:ext>
                </a:extLst>
              </a:tr>
              <a:tr h="243046">
                <a:tc>
                  <a:txBody>
                    <a:bodyPr/>
                    <a:lstStyle/>
                    <a:p>
                      <a:pPr algn="ctr" fontAlgn="ctr"/>
                      <a:r>
                        <a:rPr lang="pt-BR" sz="1600" b="0" i="0" u="none" strike="noStrike">
                          <a:solidFill>
                            <a:srgbClr val="000000"/>
                          </a:solidFill>
                          <a:effectLst/>
                          <a:latin typeface="CircularXX" panose="020B0804010101010104" pitchFamily="34" charset="0"/>
                        </a:rPr>
                        <a:t>%</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a:solidFill>
                            <a:srgbClr val="000000"/>
                          </a:solidFill>
                          <a:effectLst/>
                          <a:latin typeface="CircularXX" panose="020B0804010101010104" pitchFamily="34" charset="0"/>
                        </a:rPr>
                        <a:t>-22%</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a:solidFill>
                            <a:srgbClr val="000000"/>
                          </a:solidFill>
                          <a:effectLst/>
                          <a:latin typeface="CircularXX" panose="020B0804010101010104" pitchFamily="34" charset="0"/>
                        </a:rPr>
                        <a:t>-39%</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a:solidFill>
                            <a:srgbClr val="000000"/>
                          </a:solidFill>
                          <a:effectLst/>
                          <a:latin typeface="CircularXX" panose="020B0804010101010104" pitchFamily="34" charset="0"/>
                        </a:rPr>
                        <a:t>-25%</a:t>
                      </a:r>
                    </a:p>
                  </a:txBody>
                  <a:tcPr marL="7620" marR="7620" marT="7620" marB="0" anchor="ctr">
                    <a:lnL>
                      <a:noFill/>
                    </a:lnL>
                    <a:lnR>
                      <a:noFill/>
                    </a:lnR>
                    <a:lnT>
                      <a:noFill/>
                    </a:lnT>
                    <a:lnB>
                      <a:noFill/>
                    </a:lnB>
                    <a:solidFill>
                      <a:srgbClr val="FCE4D6"/>
                    </a:solidFill>
                  </a:tcPr>
                </a:tc>
                <a:tc>
                  <a:txBody>
                    <a:bodyPr/>
                    <a:lstStyle/>
                    <a:p>
                      <a:pPr algn="ctr" fontAlgn="ctr"/>
                      <a:r>
                        <a:rPr lang="pt-BR" sz="1600" b="0" i="0" u="none" strike="noStrike" dirty="0">
                          <a:solidFill>
                            <a:srgbClr val="000000"/>
                          </a:solidFill>
                          <a:effectLst/>
                          <a:latin typeface="CircularXX" panose="020B0804010101010104" pitchFamily="34" charset="0"/>
                        </a:rPr>
                        <a:t>-27%</a:t>
                      </a:r>
                    </a:p>
                  </a:txBody>
                  <a:tcPr marL="7620" marR="7620" marT="7620" marB="0" anchor="ctr">
                    <a:lnL>
                      <a:noFill/>
                    </a:lnL>
                    <a:lnR>
                      <a:noFill/>
                    </a:lnR>
                    <a:lnT>
                      <a:noFill/>
                    </a:lnT>
                    <a:lnB>
                      <a:noFill/>
                    </a:lnB>
                    <a:solidFill>
                      <a:srgbClr val="FCE4D6"/>
                    </a:solidFill>
                  </a:tcPr>
                </a:tc>
                <a:extLst>
                  <a:ext uri="{0D108BD9-81ED-4DB2-BD59-A6C34878D82A}">
                    <a16:rowId xmlns:a16="http://schemas.microsoft.com/office/drawing/2014/main" val="389779848"/>
                  </a:ext>
                </a:extLst>
              </a:tr>
            </a:tbl>
          </a:graphicData>
        </a:graphic>
      </p:graphicFrame>
      <p:sp>
        <p:nvSpPr>
          <p:cNvPr id="20" name="CaixaDeTexto 19">
            <a:extLst>
              <a:ext uri="{FF2B5EF4-FFF2-40B4-BE49-F238E27FC236}">
                <a16:creationId xmlns:a16="http://schemas.microsoft.com/office/drawing/2014/main" id="{BA4AAFCE-EF7D-CB3D-C65D-F3044474685A}"/>
              </a:ext>
            </a:extLst>
          </p:cNvPr>
          <p:cNvSpPr txBox="1"/>
          <p:nvPr/>
        </p:nvSpPr>
        <p:spPr>
          <a:xfrm>
            <a:off x="8502366" y="1421953"/>
            <a:ext cx="3532615"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pt-BR" b="1" dirty="0">
                <a:solidFill>
                  <a:prstClr val="black"/>
                </a:solidFill>
                <a:highlight>
                  <a:srgbClr val="FFABAB"/>
                </a:highlight>
                <a:latin typeface="CircularXX Book" panose="020B0504010101010104" pitchFamily="34" charset="0"/>
                <a:cs typeface="CircularXX Book" panose="020B0504010101010104" pitchFamily="34" charset="0"/>
              </a:rPr>
              <a:t>O</a:t>
            </a:r>
            <a:r>
              <a:rPr kumimoji="0" lang="pt-BR" b="1" i="0" u="none" strike="noStrike" kern="1200" cap="none" spc="0" normalizeH="0" baseline="0" noProof="0" dirty="0">
                <a:ln>
                  <a:noFill/>
                </a:ln>
                <a:solidFill>
                  <a:prstClr val="black"/>
                </a:solidFill>
                <a:effectLst/>
                <a:highlight>
                  <a:srgbClr val="FFABAB"/>
                </a:highlight>
                <a:uLnTx/>
                <a:uFillTx/>
                <a:latin typeface="CircularXX Book" panose="020B0504010101010104" pitchFamily="34" charset="0"/>
                <a:ea typeface="+mn-ea"/>
                <a:cs typeface="CircularXX Book" panose="020B0504010101010104" pitchFamily="34" charset="0"/>
              </a:rPr>
              <a:t>s volumes de concessão em Dezembro foram os menores do ano, refletindo a forte queda na oferta da linha, com a suspensão das operações por parte de diversas instituições financeiras por falta de viabilidade econômica</a:t>
            </a:r>
            <a:endParaRPr kumimoji="0" lang="pt-BR" b="0" i="0" u="none" strike="noStrike" kern="1200" cap="none" spc="0" normalizeH="0" baseline="0" noProof="0" dirty="0">
              <a:ln>
                <a:noFill/>
              </a:ln>
              <a:solidFill>
                <a:prstClr val="black"/>
              </a:solidFill>
              <a:effectLst/>
              <a:highlight>
                <a:srgbClr val="FFABAB"/>
              </a:highlight>
              <a:uLnTx/>
              <a:uFillTx/>
              <a:latin typeface="CircularXX Book" panose="020B0504010101010104" pitchFamily="34" charset="0"/>
              <a:ea typeface="+mn-ea"/>
              <a:cs typeface="CircularXX Book" panose="020B0504010101010104" pitchFamily="34" charset="0"/>
            </a:endParaRPr>
          </a:p>
        </p:txBody>
      </p:sp>
      <p:sp>
        <p:nvSpPr>
          <p:cNvPr id="22" name="CaixaDeTexto 21">
            <a:extLst>
              <a:ext uri="{FF2B5EF4-FFF2-40B4-BE49-F238E27FC236}">
                <a16:creationId xmlns:a16="http://schemas.microsoft.com/office/drawing/2014/main" id="{BE7368EC-3DE7-40C8-FE2F-FD1923556240}"/>
              </a:ext>
            </a:extLst>
          </p:cNvPr>
          <p:cNvSpPr txBox="1"/>
          <p:nvPr/>
        </p:nvSpPr>
        <p:spPr>
          <a:xfrm>
            <a:off x="599670" y="5824300"/>
            <a:ext cx="9785333" cy="338554"/>
          </a:xfrm>
          <a:prstGeom prst="rect">
            <a:avLst/>
          </a:prstGeom>
          <a:noFill/>
        </p:spPr>
        <p:txBody>
          <a:bodyPr wrap="square">
            <a:spAutoFit/>
          </a:bodyPr>
          <a:lstStyle/>
          <a:p>
            <a:r>
              <a:rPr lang="pt-BR" sz="1600" b="1" dirty="0">
                <a:solidFill>
                  <a:prstClr val="black"/>
                </a:solidFill>
                <a:highlight>
                  <a:srgbClr val="FFABAB"/>
                </a:highlight>
                <a:latin typeface="CircularXX Book" panose="020B0504010101010104" pitchFamily="34" charset="0"/>
                <a:cs typeface="CircularXX Book" panose="020B0504010101010104" pitchFamily="34" charset="0"/>
              </a:rPr>
              <a:t>Vale ressaltar que os meses de dez/22 e dez/23 apresentaram concessões acima da média do ano</a:t>
            </a:r>
            <a:endParaRPr lang="pt-BR" sz="1600" dirty="0"/>
          </a:p>
        </p:txBody>
      </p:sp>
    </p:spTree>
    <p:extLst>
      <p:ext uri="{BB962C8B-B14F-4D97-AF65-F5344CB8AC3E}">
        <p14:creationId xmlns:p14="http://schemas.microsoft.com/office/powerpoint/2010/main" val="799134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58F00D59-CA3B-EBEE-3A38-01C0A5BD7BFC}"/>
              </a:ext>
            </a:extLst>
          </p:cNvPr>
          <p:cNvSpPr/>
          <p:nvPr/>
        </p:nvSpPr>
        <p:spPr>
          <a:xfrm>
            <a:off x="520995" y="947911"/>
            <a:ext cx="3600000" cy="3431088"/>
          </a:xfrm>
          <a:prstGeom prst="rect">
            <a:avLst/>
          </a:prstGeom>
          <a:solidFill>
            <a:schemeClr val="bg1">
              <a:lumMod val="95000"/>
            </a:schemeClr>
          </a:solidFill>
          <a:ln w="28575">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pt-BR" dirty="0">
                <a:solidFill>
                  <a:schemeClr val="tx1"/>
                </a:solidFill>
                <a:latin typeface="CircularXX" panose="020B0804010101010104" pitchFamily="34" charset="0"/>
                <a:cs typeface="CircularXX" panose="020B0804010101010104" pitchFamily="34" charset="0"/>
              </a:rPr>
              <a:t>2022</a:t>
            </a:r>
          </a:p>
        </p:txBody>
      </p:sp>
      <p:sp>
        <p:nvSpPr>
          <p:cNvPr id="8" name="Retângulo 7">
            <a:extLst>
              <a:ext uri="{FF2B5EF4-FFF2-40B4-BE49-F238E27FC236}">
                <a16:creationId xmlns:a16="http://schemas.microsoft.com/office/drawing/2014/main" id="{E6C012B0-2338-08AD-6339-F97709078D2E}"/>
              </a:ext>
            </a:extLst>
          </p:cNvPr>
          <p:cNvSpPr/>
          <p:nvPr/>
        </p:nvSpPr>
        <p:spPr>
          <a:xfrm>
            <a:off x="4283047" y="936024"/>
            <a:ext cx="3600000" cy="3431088"/>
          </a:xfrm>
          <a:prstGeom prst="rect">
            <a:avLst/>
          </a:prstGeom>
          <a:solidFill>
            <a:schemeClr val="bg1">
              <a:lumMod val="95000"/>
            </a:schemeClr>
          </a:solidFill>
          <a:ln w="28575">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pt-BR">
                <a:solidFill>
                  <a:schemeClr val="tx1"/>
                </a:solidFill>
                <a:latin typeface="CircularXX" panose="020B0804010101010104" pitchFamily="34" charset="0"/>
                <a:cs typeface="CircularXX" panose="020B0804010101010104" pitchFamily="34" charset="0"/>
              </a:rPr>
              <a:t>2023</a:t>
            </a:r>
          </a:p>
        </p:txBody>
      </p:sp>
      <p:sp>
        <p:nvSpPr>
          <p:cNvPr id="11" name="Retângulo 10">
            <a:extLst>
              <a:ext uri="{FF2B5EF4-FFF2-40B4-BE49-F238E27FC236}">
                <a16:creationId xmlns:a16="http://schemas.microsoft.com/office/drawing/2014/main" id="{C04942D4-CA7A-9D43-3661-083BF4E23A85}"/>
              </a:ext>
            </a:extLst>
          </p:cNvPr>
          <p:cNvSpPr/>
          <p:nvPr/>
        </p:nvSpPr>
        <p:spPr>
          <a:xfrm>
            <a:off x="8045099" y="936024"/>
            <a:ext cx="3600000" cy="3431088"/>
          </a:xfrm>
          <a:prstGeom prst="rect">
            <a:avLst/>
          </a:prstGeom>
          <a:solidFill>
            <a:schemeClr val="bg1">
              <a:lumMod val="95000"/>
            </a:schemeClr>
          </a:solidFill>
          <a:ln w="28575">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pt-BR">
                <a:solidFill>
                  <a:schemeClr val="tx1"/>
                </a:solidFill>
                <a:latin typeface="CircularXX" panose="020B0804010101010104" pitchFamily="34" charset="0"/>
                <a:cs typeface="CircularXX" panose="020B0804010101010104" pitchFamily="34" charset="0"/>
              </a:rPr>
              <a:t>2024</a:t>
            </a:r>
          </a:p>
        </p:txBody>
      </p:sp>
      <p:sp>
        <p:nvSpPr>
          <p:cNvPr id="10" name="Retângulo 9">
            <a:extLst>
              <a:ext uri="{FF2B5EF4-FFF2-40B4-BE49-F238E27FC236}">
                <a16:creationId xmlns:a16="http://schemas.microsoft.com/office/drawing/2014/main" id="{2D055971-5A46-BE5A-57AB-9D3ABBB9C221}"/>
              </a:ext>
            </a:extLst>
          </p:cNvPr>
          <p:cNvSpPr>
            <a:spLocks noGrp="1" noRot="1" noMove="1" noResize="1" noEditPoints="1" noAdjustHandles="1" noChangeArrowheads="1" noChangeShapeType="1"/>
          </p:cNvSpPr>
          <p:nvPr/>
        </p:nvSpPr>
        <p:spPr>
          <a:xfrm>
            <a:off x="0" y="0"/>
            <a:ext cx="12192000" cy="6858000"/>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Picture 15">
            <a:extLst>
              <a:ext uri="{FF2B5EF4-FFF2-40B4-BE49-F238E27FC236}">
                <a16:creationId xmlns:a16="http://schemas.microsoft.com/office/drawing/2014/main" id="{9080AF49-4440-15D7-A166-AAC730A6A3E5}"/>
              </a:ext>
            </a:extLst>
          </p:cNvPr>
          <p:cNvPicPr>
            <a:picLocks noChangeAspect="1"/>
          </p:cNvPicPr>
          <p:nvPr/>
        </p:nvPicPr>
        <p:blipFill>
          <a:blip r:embed="rId2"/>
          <a:stretch>
            <a:fillRect/>
          </a:stretch>
        </p:blipFill>
        <p:spPr>
          <a:xfrm>
            <a:off x="10940473" y="393391"/>
            <a:ext cx="826078" cy="113312"/>
          </a:xfrm>
          <a:prstGeom prst="rect">
            <a:avLst/>
          </a:prstGeom>
        </p:spPr>
      </p:pic>
      <p:sp>
        <p:nvSpPr>
          <p:cNvPr id="15" name="Retângulo 14">
            <a:extLst>
              <a:ext uri="{FF2B5EF4-FFF2-40B4-BE49-F238E27FC236}">
                <a16:creationId xmlns:a16="http://schemas.microsoft.com/office/drawing/2014/main" id="{FFD978EF-4B22-7DD7-22A2-71FBCDB6C419}"/>
              </a:ext>
            </a:extLst>
          </p:cNvPr>
          <p:cNvSpPr/>
          <p:nvPr/>
        </p:nvSpPr>
        <p:spPr>
          <a:xfrm>
            <a:off x="573088" y="4949206"/>
            <a:ext cx="3562233" cy="338554"/>
          </a:xfrm>
          <a:prstGeom prst="rect">
            <a:avLst/>
          </a:prstGeom>
        </p:spPr>
        <p:txBody>
          <a:bodyPr wrap="square">
            <a:spAutoFit/>
          </a:bodyPr>
          <a:lstStyle/>
          <a:p>
            <a:pPr algn="ctr" rtl="0">
              <a:defRPr sz="1400" b="0" i="0" u="none" strike="noStrike" kern="1200" spc="0" baseline="0">
                <a:solidFill>
                  <a:srgbClr val="000000">
                    <a:lumMod val="65000"/>
                    <a:lumOff val="35000"/>
                  </a:srgbClr>
                </a:solidFill>
                <a:latin typeface="Calibri" panose="020F0502020204030204" pitchFamily="34" charset="0"/>
                <a:ea typeface="+mn-ea"/>
                <a:cs typeface="Calibri" panose="020F0502020204030204" pitchFamily="34" charset="0"/>
              </a:defRPr>
            </a:pPr>
            <a:r>
              <a:rPr lang="pt-BR" sz="1600" b="1" u="sng" dirty="0"/>
              <a:t>2022</a:t>
            </a:r>
            <a:r>
              <a:rPr lang="pt-BR" sz="1600" b="1" dirty="0"/>
              <a:t>: </a:t>
            </a:r>
            <a:r>
              <a:rPr lang="pt-BR" sz="1600" b="1" dirty="0">
                <a:highlight>
                  <a:srgbClr val="FFFF00"/>
                </a:highlight>
              </a:rPr>
              <a:t>R$ 88,8 bi</a:t>
            </a:r>
            <a:r>
              <a:rPr lang="pt-BR" sz="1600" b="1" dirty="0"/>
              <a:t> (média: R$ 7,4 bi)</a:t>
            </a:r>
          </a:p>
        </p:txBody>
      </p:sp>
      <p:sp>
        <p:nvSpPr>
          <p:cNvPr id="17" name="Retângulo 16">
            <a:extLst>
              <a:ext uri="{FF2B5EF4-FFF2-40B4-BE49-F238E27FC236}">
                <a16:creationId xmlns:a16="http://schemas.microsoft.com/office/drawing/2014/main" id="{8A576BC4-9C47-6632-F133-08981F019217}"/>
              </a:ext>
            </a:extLst>
          </p:cNvPr>
          <p:cNvSpPr/>
          <p:nvPr/>
        </p:nvSpPr>
        <p:spPr>
          <a:xfrm>
            <a:off x="4381570" y="4956213"/>
            <a:ext cx="3562233" cy="338554"/>
          </a:xfrm>
          <a:prstGeom prst="rect">
            <a:avLst/>
          </a:prstGeom>
        </p:spPr>
        <p:txBody>
          <a:bodyPr wrap="square">
            <a:spAutoFit/>
          </a:bodyPr>
          <a:lstStyle/>
          <a:p>
            <a:pPr algn="ctr" rtl="0">
              <a:defRPr sz="1400" b="0" i="0" u="none" strike="noStrike" kern="1200" spc="0" baseline="0">
                <a:solidFill>
                  <a:srgbClr val="000000">
                    <a:lumMod val="65000"/>
                    <a:lumOff val="35000"/>
                  </a:srgbClr>
                </a:solidFill>
                <a:latin typeface="Calibri" panose="020F0502020204030204" pitchFamily="34" charset="0"/>
                <a:ea typeface="+mn-ea"/>
                <a:cs typeface="Calibri" panose="020F0502020204030204" pitchFamily="34" charset="0"/>
              </a:defRPr>
            </a:pPr>
            <a:r>
              <a:rPr lang="pt-BR" sz="1600" b="1" u="sng" dirty="0"/>
              <a:t>2023</a:t>
            </a:r>
            <a:r>
              <a:rPr lang="pt-BR" sz="1600" b="1" dirty="0"/>
              <a:t>: </a:t>
            </a:r>
            <a:r>
              <a:rPr lang="pt-BR" sz="1600" b="1" dirty="0">
                <a:highlight>
                  <a:srgbClr val="FFFF00"/>
                </a:highlight>
              </a:rPr>
              <a:t>R$ 68,2 bi</a:t>
            </a:r>
            <a:r>
              <a:rPr lang="pt-BR" sz="1600" b="1" dirty="0"/>
              <a:t> (média: R$ 5,7 bi)</a:t>
            </a:r>
          </a:p>
        </p:txBody>
      </p:sp>
      <p:sp>
        <p:nvSpPr>
          <p:cNvPr id="34" name="Retângulo 33">
            <a:extLst>
              <a:ext uri="{FF2B5EF4-FFF2-40B4-BE49-F238E27FC236}">
                <a16:creationId xmlns:a16="http://schemas.microsoft.com/office/drawing/2014/main" id="{11EFBE0A-3F36-9942-33CD-42A2BB771C81}"/>
              </a:ext>
            </a:extLst>
          </p:cNvPr>
          <p:cNvSpPr/>
          <p:nvPr/>
        </p:nvSpPr>
        <p:spPr>
          <a:xfrm>
            <a:off x="5587676" y="5309059"/>
            <a:ext cx="1016648" cy="338554"/>
          </a:xfrm>
          <a:prstGeom prst="rect">
            <a:avLst/>
          </a:prstGeom>
          <a:solidFill>
            <a:srgbClr val="FF0000"/>
          </a:solidFill>
        </p:spPr>
        <p:txBody>
          <a:bodyPr wrap="square">
            <a:spAutoFit/>
          </a:bodyPr>
          <a:lstStyle/>
          <a:p>
            <a:pPr algn="ctr" rtl="0">
              <a:defRPr sz="1400" b="0" i="0" u="none" strike="noStrike" kern="1200" spc="0" baseline="0">
                <a:solidFill>
                  <a:srgbClr val="000000">
                    <a:lumMod val="65000"/>
                    <a:lumOff val="35000"/>
                  </a:srgbClr>
                </a:solidFill>
                <a:latin typeface="Calibri" panose="020F0502020204030204" pitchFamily="34" charset="0"/>
                <a:ea typeface="+mn-ea"/>
                <a:cs typeface="Calibri" panose="020F0502020204030204" pitchFamily="34" charset="0"/>
              </a:defRPr>
            </a:pPr>
            <a:r>
              <a:rPr lang="pt-BR" sz="1600" b="1" dirty="0">
                <a:solidFill>
                  <a:schemeClr val="bg1"/>
                </a:solidFill>
              </a:rPr>
              <a:t>-23%</a:t>
            </a:r>
          </a:p>
        </p:txBody>
      </p:sp>
      <p:sp>
        <p:nvSpPr>
          <p:cNvPr id="42" name="Retângulo 41">
            <a:extLst>
              <a:ext uri="{FF2B5EF4-FFF2-40B4-BE49-F238E27FC236}">
                <a16:creationId xmlns:a16="http://schemas.microsoft.com/office/drawing/2014/main" id="{8B17CC5D-70B8-06F8-C28A-E0E5932AD7C7}"/>
              </a:ext>
            </a:extLst>
          </p:cNvPr>
          <p:cNvSpPr/>
          <p:nvPr/>
        </p:nvSpPr>
        <p:spPr>
          <a:xfrm>
            <a:off x="8084975" y="4969728"/>
            <a:ext cx="3562233" cy="338554"/>
          </a:xfrm>
          <a:prstGeom prst="rect">
            <a:avLst/>
          </a:prstGeom>
        </p:spPr>
        <p:txBody>
          <a:bodyPr wrap="square">
            <a:spAutoFit/>
          </a:bodyPr>
          <a:lstStyle/>
          <a:p>
            <a:pPr algn="ctr" rtl="0">
              <a:defRPr sz="1400" b="0" i="0" u="none" strike="noStrike" kern="1200" spc="0" baseline="0">
                <a:solidFill>
                  <a:srgbClr val="000000">
                    <a:lumMod val="65000"/>
                    <a:lumOff val="35000"/>
                  </a:srgbClr>
                </a:solidFill>
                <a:latin typeface="Calibri" panose="020F0502020204030204" pitchFamily="34" charset="0"/>
                <a:ea typeface="+mn-ea"/>
                <a:cs typeface="Calibri" panose="020F0502020204030204" pitchFamily="34" charset="0"/>
              </a:defRPr>
            </a:pPr>
            <a:r>
              <a:rPr lang="pt-BR" sz="1600" b="1" u="sng" dirty="0"/>
              <a:t>2024</a:t>
            </a:r>
            <a:r>
              <a:rPr lang="pt-BR" sz="1600" b="1" dirty="0"/>
              <a:t>: </a:t>
            </a:r>
            <a:r>
              <a:rPr lang="pt-BR" sz="1600" b="1" dirty="0">
                <a:highlight>
                  <a:srgbClr val="FFFF00"/>
                </a:highlight>
              </a:rPr>
              <a:t>R$ 64,7 bi</a:t>
            </a:r>
            <a:r>
              <a:rPr lang="pt-BR" sz="1600" b="1" dirty="0"/>
              <a:t> (média: R$ 5,4 bi)</a:t>
            </a:r>
          </a:p>
        </p:txBody>
      </p:sp>
      <p:sp>
        <p:nvSpPr>
          <p:cNvPr id="44" name="Retângulo 43">
            <a:extLst>
              <a:ext uri="{FF2B5EF4-FFF2-40B4-BE49-F238E27FC236}">
                <a16:creationId xmlns:a16="http://schemas.microsoft.com/office/drawing/2014/main" id="{A04FA0C6-4CC9-CB22-B543-C6B136DF3AF2}"/>
              </a:ext>
            </a:extLst>
          </p:cNvPr>
          <p:cNvSpPr/>
          <p:nvPr/>
        </p:nvSpPr>
        <p:spPr>
          <a:xfrm>
            <a:off x="9357767" y="5309059"/>
            <a:ext cx="1016648" cy="338554"/>
          </a:xfrm>
          <a:prstGeom prst="rect">
            <a:avLst/>
          </a:prstGeom>
          <a:solidFill>
            <a:srgbClr val="FF0000"/>
          </a:solidFill>
        </p:spPr>
        <p:txBody>
          <a:bodyPr wrap="square">
            <a:spAutoFit/>
          </a:bodyPr>
          <a:lstStyle/>
          <a:p>
            <a:pPr algn="ctr" rtl="0">
              <a:defRPr sz="1400" b="0" i="0" u="none" strike="noStrike" kern="1200" spc="0" baseline="0">
                <a:solidFill>
                  <a:srgbClr val="000000">
                    <a:lumMod val="65000"/>
                    <a:lumOff val="35000"/>
                  </a:srgbClr>
                </a:solidFill>
                <a:latin typeface="Calibri" panose="020F0502020204030204" pitchFamily="34" charset="0"/>
                <a:ea typeface="+mn-ea"/>
                <a:cs typeface="Calibri" panose="020F0502020204030204" pitchFamily="34" charset="0"/>
              </a:defRPr>
            </a:pPr>
            <a:r>
              <a:rPr lang="pt-BR" sz="1600" b="1" dirty="0">
                <a:solidFill>
                  <a:schemeClr val="bg1"/>
                </a:solidFill>
              </a:rPr>
              <a:t>-5%</a:t>
            </a:r>
          </a:p>
        </p:txBody>
      </p:sp>
      <p:sp>
        <p:nvSpPr>
          <p:cNvPr id="9" name="Elipse 8">
            <a:extLst>
              <a:ext uri="{FF2B5EF4-FFF2-40B4-BE49-F238E27FC236}">
                <a16:creationId xmlns:a16="http://schemas.microsoft.com/office/drawing/2014/main" id="{0A53F0B1-C5B5-A5A8-EDC1-9C427E553598}"/>
              </a:ext>
            </a:extLst>
          </p:cNvPr>
          <p:cNvSpPr/>
          <p:nvPr/>
        </p:nvSpPr>
        <p:spPr>
          <a:xfrm rot="20697559">
            <a:off x="1400682" y="1316783"/>
            <a:ext cx="432000" cy="4320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2">
            <a:extLst>
              <a:ext uri="{FF2B5EF4-FFF2-40B4-BE49-F238E27FC236}">
                <a16:creationId xmlns:a16="http://schemas.microsoft.com/office/drawing/2014/main" id="{ECD96894-9F86-A24C-8723-A8C668FC664B}"/>
              </a:ext>
            </a:extLst>
          </p:cNvPr>
          <p:cNvSpPr txBox="1"/>
          <p:nvPr/>
        </p:nvSpPr>
        <p:spPr>
          <a:xfrm>
            <a:off x="1781685" y="1369598"/>
            <a:ext cx="2458603" cy="523220"/>
          </a:xfrm>
          <a:prstGeom prst="rect">
            <a:avLst/>
          </a:prstGeom>
          <a:noFill/>
        </p:spPr>
        <p:txBody>
          <a:bodyPr wrap="square">
            <a:spAutoFit/>
          </a:bodyPr>
          <a:lstStyle/>
          <a:p>
            <a:pPr>
              <a:spcBef>
                <a:spcPts val="600"/>
              </a:spcBef>
            </a:pPr>
            <a:r>
              <a:rPr lang="pt-BR" sz="1400" b="1">
                <a:highlight>
                  <a:srgbClr val="FEEB84"/>
                </a:highlight>
                <a:latin typeface="CircularXX Book" panose="020B0504010101010104" pitchFamily="34" charset="0"/>
                <a:cs typeface="CircularXX Book" panose="020B0504010101010104" pitchFamily="34" charset="0"/>
              </a:rPr>
              <a:t>Retomada margem 35%</a:t>
            </a:r>
            <a:br>
              <a:rPr lang="pt-BR" sz="1400" b="1">
                <a:highlight>
                  <a:srgbClr val="FEEB84"/>
                </a:highlight>
                <a:latin typeface="CircularXX Book" panose="020B0504010101010104" pitchFamily="34" charset="0"/>
                <a:cs typeface="CircularXX Book" panose="020B0504010101010104" pitchFamily="34" charset="0"/>
              </a:rPr>
            </a:br>
            <a:r>
              <a:rPr lang="pt-BR" sz="1400" b="1">
                <a:highlight>
                  <a:srgbClr val="FEEB84"/>
                </a:highlight>
                <a:latin typeface="CircularXX Book" panose="020B0504010101010104" pitchFamily="34" charset="0"/>
                <a:cs typeface="CircularXX Book" panose="020B0504010101010104" pitchFamily="34" charset="0"/>
              </a:rPr>
              <a:t>e Liberação BPC</a:t>
            </a:r>
          </a:p>
        </p:txBody>
      </p:sp>
      <p:graphicFrame>
        <p:nvGraphicFramePr>
          <p:cNvPr id="2" name="Gráfico 1">
            <a:extLst>
              <a:ext uri="{FF2B5EF4-FFF2-40B4-BE49-F238E27FC236}">
                <a16:creationId xmlns:a16="http://schemas.microsoft.com/office/drawing/2014/main" id="{B4497069-35F2-4556-9E00-C742DB17FD8E}"/>
              </a:ext>
            </a:extLst>
          </p:cNvPr>
          <p:cNvGraphicFramePr>
            <a:graphicFrameLocks/>
          </p:cNvGraphicFramePr>
          <p:nvPr>
            <p:extLst>
              <p:ext uri="{D42A27DB-BD31-4B8C-83A1-F6EECF244321}">
                <p14:modId xmlns:p14="http://schemas.microsoft.com/office/powerpoint/2010/main" val="2282459256"/>
              </p:ext>
            </p:extLst>
          </p:nvPr>
        </p:nvGraphicFramePr>
        <p:xfrm>
          <a:off x="59184" y="1075461"/>
          <a:ext cx="11700000" cy="3960000"/>
        </p:xfrm>
        <a:graphic>
          <a:graphicData uri="http://schemas.openxmlformats.org/drawingml/2006/chart">
            <c:chart xmlns:c="http://schemas.openxmlformats.org/drawingml/2006/chart" xmlns:r="http://schemas.openxmlformats.org/officeDocument/2006/relationships" r:id="rId3"/>
          </a:graphicData>
        </a:graphic>
      </p:graphicFrame>
      <p:sp>
        <p:nvSpPr>
          <p:cNvPr id="16" name="CaixaDeTexto 15">
            <a:extLst>
              <a:ext uri="{FF2B5EF4-FFF2-40B4-BE49-F238E27FC236}">
                <a16:creationId xmlns:a16="http://schemas.microsoft.com/office/drawing/2014/main" id="{729639B6-CAF2-79AC-ED61-FCF3574C51B4}"/>
              </a:ext>
            </a:extLst>
          </p:cNvPr>
          <p:cNvSpPr txBox="1"/>
          <p:nvPr/>
        </p:nvSpPr>
        <p:spPr>
          <a:xfrm>
            <a:off x="4698470" y="2668302"/>
            <a:ext cx="2458603" cy="307777"/>
          </a:xfrm>
          <a:prstGeom prst="rect">
            <a:avLst/>
          </a:prstGeom>
          <a:noFill/>
        </p:spPr>
        <p:txBody>
          <a:bodyPr wrap="square">
            <a:spAutoFit/>
          </a:bodyPr>
          <a:lstStyle/>
          <a:p>
            <a:pPr algn="ctr">
              <a:spcBef>
                <a:spcPts val="600"/>
              </a:spcBef>
            </a:pPr>
            <a:r>
              <a:rPr lang="pt-BR" sz="1400" b="1" dirty="0">
                <a:highlight>
                  <a:srgbClr val="FEEB84"/>
                </a:highlight>
                <a:latin typeface="CircularXX Book" panose="020B0504010101010104" pitchFamily="34" charset="0"/>
                <a:cs typeface="CircularXX Book" panose="020B0504010101010104" pitchFamily="34" charset="0"/>
              </a:rPr>
              <a:t>5 meses sem LOAS</a:t>
            </a:r>
            <a:endParaRPr lang="pt-BR" sz="1200" dirty="0">
              <a:highlight>
                <a:srgbClr val="FEEB84"/>
              </a:highlight>
              <a:latin typeface="CircularXX Book" panose="020B0504010101010104" pitchFamily="34" charset="0"/>
              <a:cs typeface="CircularXX Book" panose="020B0504010101010104" pitchFamily="34" charset="0"/>
            </a:endParaRPr>
          </a:p>
        </p:txBody>
      </p:sp>
      <p:sp>
        <p:nvSpPr>
          <p:cNvPr id="18" name="Chave Direita 17">
            <a:extLst>
              <a:ext uri="{FF2B5EF4-FFF2-40B4-BE49-F238E27FC236}">
                <a16:creationId xmlns:a16="http://schemas.microsoft.com/office/drawing/2014/main" id="{F36EBE11-5A4A-E8DA-7F4A-7C0E40156253}"/>
              </a:ext>
            </a:extLst>
          </p:cNvPr>
          <p:cNvSpPr/>
          <p:nvPr/>
        </p:nvSpPr>
        <p:spPr>
          <a:xfrm rot="16200000">
            <a:off x="5829897" y="2400488"/>
            <a:ext cx="190490" cy="1493303"/>
          </a:xfrm>
          <a:prstGeom prst="rightBrace">
            <a:avLst>
              <a:gd name="adj1" fmla="val 82367"/>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22" name="CaixaDeTexto 21">
            <a:extLst>
              <a:ext uri="{FF2B5EF4-FFF2-40B4-BE49-F238E27FC236}">
                <a16:creationId xmlns:a16="http://schemas.microsoft.com/office/drawing/2014/main" id="{FD438365-C1EA-3F8A-50E4-C7842B5EEDB0}"/>
              </a:ext>
            </a:extLst>
          </p:cNvPr>
          <p:cNvSpPr txBox="1"/>
          <p:nvPr/>
        </p:nvSpPr>
        <p:spPr>
          <a:xfrm>
            <a:off x="422168" y="270288"/>
            <a:ext cx="10140338" cy="400110"/>
          </a:xfrm>
          <a:prstGeom prst="rect">
            <a:avLst/>
          </a:prstGeom>
          <a:noFill/>
        </p:spPr>
        <p:txBody>
          <a:bodyPr wrap="square" rtlCol="0">
            <a:spAutoFit/>
          </a:bodyPr>
          <a:lstStyle/>
          <a:p>
            <a:r>
              <a:rPr lang="pt-BR" sz="2000" b="1" dirty="0">
                <a:latin typeface="Lato Bold" panose="020F0502020204030203" pitchFamily="34" charset="0"/>
                <a:ea typeface="Lato Bold" panose="020F0502020204030203" pitchFamily="34" charset="0"/>
                <a:cs typeface="Lato Bold" panose="020F0502020204030203" pitchFamily="34" charset="0"/>
              </a:rPr>
              <a:t>Consignado INSS – Concessões – empréstimo margem livre (Previdenciário + BPC)</a:t>
            </a:r>
          </a:p>
        </p:txBody>
      </p:sp>
      <p:cxnSp>
        <p:nvCxnSpPr>
          <p:cNvPr id="23" name="Conector reto 6">
            <a:extLst>
              <a:ext uri="{FF2B5EF4-FFF2-40B4-BE49-F238E27FC236}">
                <a16:creationId xmlns:a16="http://schemas.microsoft.com/office/drawing/2014/main" id="{EE574D7C-206D-5F13-69AC-D81FEBC90FCC}"/>
              </a:ext>
            </a:extLst>
          </p:cNvPr>
          <p:cNvCxnSpPr>
            <a:cxnSpLocks/>
          </p:cNvCxnSpPr>
          <p:nvPr/>
        </p:nvCxnSpPr>
        <p:spPr>
          <a:xfrm>
            <a:off x="466852" y="809154"/>
            <a:ext cx="10151385" cy="0"/>
          </a:xfrm>
          <a:prstGeom prst="line">
            <a:avLst/>
          </a:prstGeom>
          <a:ln>
            <a:solidFill>
              <a:schemeClr val="accent5">
                <a:lumMod val="50000"/>
              </a:schemeClr>
            </a:solidFill>
          </a:ln>
        </p:spPr>
        <p:style>
          <a:lnRef idx="1">
            <a:schemeClr val="accent4"/>
          </a:lnRef>
          <a:fillRef idx="0">
            <a:schemeClr val="accent4"/>
          </a:fillRef>
          <a:effectRef idx="0">
            <a:schemeClr val="accent4"/>
          </a:effectRef>
          <a:fontRef idx="minor">
            <a:schemeClr val="tx1"/>
          </a:fontRef>
        </p:style>
      </p:cxnSp>
      <p:sp>
        <p:nvSpPr>
          <p:cNvPr id="24" name="CaixaDeTexto 23">
            <a:extLst>
              <a:ext uri="{FF2B5EF4-FFF2-40B4-BE49-F238E27FC236}">
                <a16:creationId xmlns:a16="http://schemas.microsoft.com/office/drawing/2014/main" id="{AE9CF060-5686-A635-EB8E-755204D4DB8D}"/>
              </a:ext>
            </a:extLst>
          </p:cNvPr>
          <p:cNvSpPr txBox="1"/>
          <p:nvPr/>
        </p:nvSpPr>
        <p:spPr>
          <a:xfrm>
            <a:off x="3974842" y="5701802"/>
            <a:ext cx="7670257" cy="738664"/>
          </a:xfrm>
          <a:prstGeom prst="rect">
            <a:avLst/>
          </a:prstGeom>
          <a:solidFill>
            <a:srgbClr val="FFABAB"/>
          </a:solidFill>
        </p:spPr>
        <p:txBody>
          <a:bodyPr wrap="square">
            <a:spAutoFit/>
          </a:bodyPr>
          <a:lstStyle/>
          <a:p>
            <a:pPr algn="ctr"/>
            <a:r>
              <a:rPr lang="pt-BR" sz="1400" b="1" dirty="0">
                <a:solidFill>
                  <a:prstClr val="black"/>
                </a:solidFill>
                <a:latin typeface="CircularXX Book" panose="020B0504010101010104" pitchFamily="34" charset="0"/>
                <a:cs typeface="CircularXX Book" panose="020B0504010101010104" pitchFamily="34" charset="0"/>
              </a:rPr>
              <a:t>A expectativa do mercado era que em 2024 houvesse aumento no volume de concessões da “Margem Livre”, e não queda, uma vez que os bancos ficaram impedidos de conceder empréstimos ao público LOAS no período de Abril a Agosto/2023</a:t>
            </a:r>
            <a:endParaRPr lang="pt-BR" sz="1400" dirty="0"/>
          </a:p>
        </p:txBody>
      </p:sp>
    </p:spTree>
    <p:extLst>
      <p:ext uri="{BB962C8B-B14F-4D97-AF65-F5344CB8AC3E}">
        <p14:creationId xmlns:p14="http://schemas.microsoft.com/office/powerpoint/2010/main" val="3846826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cxnSp>
        <p:nvCxnSpPr>
          <p:cNvPr id="6" name="Conector reto 5">
            <a:extLst>
              <a:ext uri="{FF2B5EF4-FFF2-40B4-BE49-F238E27FC236}">
                <a16:creationId xmlns:a16="http://schemas.microsoft.com/office/drawing/2014/main" id="{C7E19CE9-5596-CFEE-2621-DE5491359914}"/>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Conector reto 18">
            <a:extLst>
              <a:ext uri="{FF2B5EF4-FFF2-40B4-BE49-F238E27FC236}">
                <a16:creationId xmlns:a16="http://schemas.microsoft.com/office/drawing/2014/main" id="{D4D0D95C-57DE-D460-6701-AEEF552E3B4A}"/>
              </a:ext>
            </a:extLst>
          </p:cNvPr>
          <p:cNvCxnSpPr/>
          <p:nvPr/>
        </p:nvCxnSpPr>
        <p:spPr>
          <a:xfrm>
            <a:off x="485801" y="626049"/>
            <a:ext cx="936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Conector reto 6">
            <a:extLst>
              <a:ext uri="{FF2B5EF4-FFF2-40B4-BE49-F238E27FC236}">
                <a16:creationId xmlns:a16="http://schemas.microsoft.com/office/drawing/2014/main" id="{0C594D84-BE47-2B6D-1C36-72DDB26AB03C}"/>
              </a:ext>
            </a:extLst>
          </p:cNvPr>
          <p:cNvCxnSpPr>
            <a:cxnSpLocks/>
          </p:cNvCxnSpPr>
          <p:nvPr/>
        </p:nvCxnSpPr>
        <p:spPr>
          <a:xfrm>
            <a:off x="466852" y="809154"/>
            <a:ext cx="10151385" cy="0"/>
          </a:xfrm>
          <a:prstGeom prst="line">
            <a:avLst/>
          </a:prstGeom>
          <a:ln>
            <a:solidFill>
              <a:schemeClr val="accent5">
                <a:lumMod val="50000"/>
              </a:schemeClr>
            </a:solidFill>
          </a:ln>
        </p:spPr>
        <p:style>
          <a:lnRef idx="1">
            <a:schemeClr val="accent4"/>
          </a:lnRef>
          <a:fillRef idx="0">
            <a:schemeClr val="accent4"/>
          </a:fillRef>
          <a:effectRef idx="0">
            <a:schemeClr val="accent4"/>
          </a:effectRef>
          <a:fontRef idx="minor">
            <a:schemeClr val="tx1"/>
          </a:fontRef>
        </p:style>
      </p:cxnSp>
      <p:sp>
        <p:nvSpPr>
          <p:cNvPr id="33" name="CaixaDeTexto 32">
            <a:extLst>
              <a:ext uri="{FF2B5EF4-FFF2-40B4-BE49-F238E27FC236}">
                <a16:creationId xmlns:a16="http://schemas.microsoft.com/office/drawing/2014/main" id="{C293CEF6-824D-00AA-1D81-56E82B30E056}"/>
              </a:ext>
            </a:extLst>
          </p:cNvPr>
          <p:cNvSpPr txBox="1"/>
          <p:nvPr/>
        </p:nvSpPr>
        <p:spPr>
          <a:xfrm>
            <a:off x="375262" y="372541"/>
            <a:ext cx="1014033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2000" b="1" i="0" u="none" strike="noStrike" kern="1200" cap="none" spc="0" normalizeH="0" baseline="0" noProof="0" dirty="0">
                <a:ln>
                  <a:noFill/>
                </a:ln>
                <a:solidFill>
                  <a:prstClr val="black"/>
                </a:solidFill>
                <a:effectLst/>
                <a:uLnTx/>
                <a:uFillTx/>
                <a:latin typeface="Lato Bold" panose="020F0502020204030203" pitchFamily="34" charset="0"/>
                <a:ea typeface="Lato Bold" panose="020F0502020204030203" pitchFamily="34" charset="0"/>
                <a:cs typeface="Lato Bold" panose="020F0502020204030203" pitchFamily="34" charset="0"/>
              </a:rPr>
              <a:t>Averbação por dia útil</a:t>
            </a:r>
          </a:p>
        </p:txBody>
      </p:sp>
      <p:pic>
        <p:nvPicPr>
          <p:cNvPr id="2" name="Picture 15">
            <a:extLst>
              <a:ext uri="{FF2B5EF4-FFF2-40B4-BE49-F238E27FC236}">
                <a16:creationId xmlns:a16="http://schemas.microsoft.com/office/drawing/2014/main" id="{4AE20A32-D742-EDB0-9C25-DF9326F3978B}"/>
              </a:ext>
            </a:extLst>
          </p:cNvPr>
          <p:cNvPicPr>
            <a:picLocks noChangeAspect="1"/>
          </p:cNvPicPr>
          <p:nvPr/>
        </p:nvPicPr>
        <p:blipFill>
          <a:blip r:embed="rId3"/>
          <a:stretch>
            <a:fillRect/>
          </a:stretch>
        </p:blipFill>
        <p:spPr>
          <a:xfrm>
            <a:off x="10940473" y="393391"/>
            <a:ext cx="826078" cy="113312"/>
          </a:xfrm>
          <a:prstGeom prst="rect">
            <a:avLst/>
          </a:prstGeom>
        </p:spPr>
      </p:pic>
      <p:sp>
        <p:nvSpPr>
          <p:cNvPr id="7" name="Retângulo 6">
            <a:extLst>
              <a:ext uri="{FF2B5EF4-FFF2-40B4-BE49-F238E27FC236}">
                <a16:creationId xmlns:a16="http://schemas.microsoft.com/office/drawing/2014/main" id="{88185B7E-4A5B-047E-DAA2-EA8C27BCB39B}"/>
              </a:ext>
            </a:extLst>
          </p:cNvPr>
          <p:cNvSpPr/>
          <p:nvPr/>
        </p:nvSpPr>
        <p:spPr>
          <a:xfrm>
            <a:off x="375263" y="859142"/>
            <a:ext cx="11149080"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600" b="0" i="0" u="none" strike="noStrike" kern="1200" cap="none" spc="0" normalizeH="0" baseline="0" noProof="0" dirty="0">
                <a:ln>
                  <a:noFill/>
                </a:ln>
                <a:solidFill>
                  <a:srgbClr val="212529"/>
                </a:solidFill>
                <a:effectLst/>
                <a:uLnTx/>
                <a:uFillTx/>
                <a:latin typeface="Lato" panose="020F0502020204030203" pitchFamily="34" charset="0"/>
                <a:ea typeface="Lato" panose="020F0502020204030203" pitchFamily="34" charset="0"/>
                <a:cs typeface="Lato" panose="020F0502020204030203" pitchFamily="34" charset="0"/>
              </a:rPr>
              <a:t>Queda relevante de 25% na averbação de consignado INSS por dia útil de julho a dezembro (22% dezembro ante novembro de 2024)</a:t>
            </a:r>
          </a:p>
        </p:txBody>
      </p:sp>
      <p:sp>
        <p:nvSpPr>
          <p:cNvPr id="24" name="CaixaDeTexto 23">
            <a:extLst>
              <a:ext uri="{FF2B5EF4-FFF2-40B4-BE49-F238E27FC236}">
                <a16:creationId xmlns:a16="http://schemas.microsoft.com/office/drawing/2014/main" id="{3C67BAAE-F1B0-2408-1314-B1CCEBE97134}"/>
              </a:ext>
            </a:extLst>
          </p:cNvPr>
          <p:cNvSpPr txBox="1"/>
          <p:nvPr/>
        </p:nvSpPr>
        <p:spPr>
          <a:xfrm>
            <a:off x="553165" y="5607604"/>
            <a:ext cx="11197475" cy="784830"/>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pt-BR" sz="2000" b="1" i="0" u="none" strike="noStrike" kern="1200" cap="none" spc="0" normalizeH="0" baseline="0" noProof="0" dirty="0">
                <a:ln>
                  <a:noFill/>
                </a:ln>
                <a:solidFill>
                  <a:prstClr val="black"/>
                </a:solidFill>
                <a:effectLst/>
                <a:highlight>
                  <a:srgbClr val="FFABAB"/>
                </a:highlight>
                <a:uLnTx/>
                <a:uFillTx/>
                <a:latin typeface="CircularXX Book" panose="020B0504010101010104" pitchFamily="34" charset="0"/>
                <a:ea typeface="+mn-ea"/>
                <a:cs typeface="CircularXX Book" panose="020B0504010101010104" pitchFamily="34" charset="0"/>
              </a:rPr>
              <a:t>Efeito direto da interrupção na concessão pelos bancos que atuam no canal correspondente bancário.</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pt-BR" sz="2000" b="1" i="0" u="none" strike="noStrike" kern="1200" cap="none" spc="0" normalizeH="0" baseline="0" noProof="0" dirty="0">
                <a:ln>
                  <a:noFill/>
                </a:ln>
                <a:solidFill>
                  <a:prstClr val="black"/>
                </a:solidFill>
                <a:effectLst/>
                <a:highlight>
                  <a:srgbClr val="FFABAB"/>
                </a:highlight>
                <a:uLnTx/>
                <a:uFillTx/>
                <a:latin typeface="CircularXX Book" panose="020B0504010101010104" pitchFamily="34" charset="0"/>
                <a:ea typeface="+mn-ea"/>
                <a:cs typeface="CircularXX Book" panose="020B0504010101010104" pitchFamily="34" charset="0"/>
              </a:rPr>
              <a:t>Essa queda aumentaria significativamente com a interrupção dos bancos maiores.</a:t>
            </a:r>
            <a:endParaRPr kumimoji="0" lang="pt-BR" sz="2000" b="0" i="0" u="none" strike="noStrike" kern="1200" cap="none" spc="0" normalizeH="0" baseline="0" noProof="0" dirty="0">
              <a:ln>
                <a:noFill/>
              </a:ln>
              <a:solidFill>
                <a:prstClr val="black"/>
              </a:solidFill>
              <a:effectLst/>
              <a:highlight>
                <a:srgbClr val="FFABAB"/>
              </a:highlight>
              <a:uLnTx/>
              <a:uFillTx/>
              <a:latin typeface="CircularXX Book" panose="020B0504010101010104" pitchFamily="34" charset="0"/>
              <a:ea typeface="+mn-ea"/>
              <a:cs typeface="CircularXX Book" panose="020B0504010101010104" pitchFamily="34" charset="0"/>
            </a:endParaRPr>
          </a:p>
        </p:txBody>
      </p:sp>
      <p:sp>
        <p:nvSpPr>
          <p:cNvPr id="4" name="Espaço Reservado para Número de Slide 1">
            <a:extLst>
              <a:ext uri="{FF2B5EF4-FFF2-40B4-BE49-F238E27FC236}">
                <a16:creationId xmlns:a16="http://schemas.microsoft.com/office/drawing/2014/main" id="{2E1A6EEF-DAC1-4484-C362-FD407F723A50}"/>
              </a:ext>
            </a:extLst>
          </p:cNvPr>
          <p:cNvSpPr>
            <a:spLocks noGrp="1"/>
          </p:cNvSpPr>
          <p:nvPr>
            <p:ph type="sldNum" idx="12"/>
          </p:nvPr>
        </p:nvSpPr>
        <p:spPr>
          <a:xfrm>
            <a:off x="9076358" y="6197322"/>
            <a:ext cx="2743200" cy="412199"/>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fld id="{00000000-1234-1234-1234-123412341234}" type="slidenum">
              <a:rPr kumimoji="0" lang="en-US" sz="900" b="0" i="0" u="none" strike="noStrike" kern="1200" cap="none" spc="0" normalizeH="0" baseline="0" noProof="0" smtClean="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800"/>
                <a:buFont typeface="Arial"/>
                <a:buNone/>
                <a:tabLst/>
                <a:defRPr/>
              </a:pPr>
              <a:t>9</a:t>
            </a:fld>
            <a:endParaRPr kumimoji="0" lang="en-US" sz="900" b="0" i="0" u="none" strike="noStrike" kern="1200" cap="none" spc="0" normalizeH="0" baseline="0" noProof="0" dirty="0">
              <a:ln>
                <a:noFill/>
              </a:ln>
              <a:solidFill>
                <a:srgbClr val="000000"/>
              </a:solidFill>
              <a:effectLst/>
              <a:uLnTx/>
              <a:uFillTx/>
              <a:latin typeface="Arial"/>
              <a:ea typeface="+mn-ea"/>
              <a:cs typeface="Arial"/>
              <a:sym typeface="Arial"/>
            </a:endParaRPr>
          </a:p>
        </p:txBody>
      </p:sp>
      <p:pic>
        <p:nvPicPr>
          <p:cNvPr id="10" name="Imagem 9">
            <a:extLst>
              <a:ext uri="{FF2B5EF4-FFF2-40B4-BE49-F238E27FC236}">
                <a16:creationId xmlns:a16="http://schemas.microsoft.com/office/drawing/2014/main" id="{08534D2F-8E3C-6D0D-4977-3DA3FCB2C589}"/>
              </a:ext>
            </a:extLst>
          </p:cNvPr>
          <p:cNvPicPr>
            <a:picLocks noChangeAspect="1"/>
          </p:cNvPicPr>
          <p:nvPr/>
        </p:nvPicPr>
        <p:blipFill>
          <a:blip r:embed="rId4"/>
          <a:stretch>
            <a:fillRect/>
          </a:stretch>
        </p:blipFill>
        <p:spPr>
          <a:xfrm>
            <a:off x="375262" y="1725445"/>
            <a:ext cx="9550103" cy="3463998"/>
          </a:xfrm>
          <a:prstGeom prst="rect">
            <a:avLst/>
          </a:prstGeom>
        </p:spPr>
      </p:pic>
      <p:sp>
        <p:nvSpPr>
          <p:cNvPr id="13" name="Retângulo 12">
            <a:extLst>
              <a:ext uri="{FF2B5EF4-FFF2-40B4-BE49-F238E27FC236}">
                <a16:creationId xmlns:a16="http://schemas.microsoft.com/office/drawing/2014/main" id="{6BBEBB8A-D693-A642-92ED-BBB86DFCBF5C}"/>
              </a:ext>
            </a:extLst>
          </p:cNvPr>
          <p:cNvSpPr/>
          <p:nvPr/>
        </p:nvSpPr>
        <p:spPr>
          <a:xfrm>
            <a:off x="10298243" y="3755571"/>
            <a:ext cx="1699507"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1800" b="0" i="0" u="none" strike="noStrike" kern="1200" cap="none" spc="0" normalizeH="0" baseline="0" noProof="0" dirty="0">
                <a:ln>
                  <a:noFill/>
                </a:ln>
                <a:solidFill>
                  <a:srgbClr val="212529"/>
                </a:solidFill>
                <a:effectLst/>
                <a:uLnTx/>
                <a:uFillTx/>
                <a:latin typeface="Lato" panose="020F0502020204030203" pitchFamily="34" charset="0"/>
                <a:ea typeface="Lato" panose="020F0502020204030203" pitchFamily="34" charset="0"/>
                <a:cs typeface="Lato" panose="020F0502020204030203" pitchFamily="34" charset="0"/>
              </a:rPr>
              <a:t>Na média de julho a dezembro, </a:t>
            </a:r>
            <a:r>
              <a:rPr kumimoji="0" lang="pt-BR" sz="1800" b="1" i="0" u="sng" strike="noStrike" kern="1200" cap="none" spc="0" normalizeH="0" baseline="0" noProof="0" dirty="0">
                <a:ln>
                  <a:noFill/>
                </a:ln>
                <a:solidFill>
                  <a:srgbClr val="212529"/>
                </a:solidFill>
                <a:effectLst/>
                <a:highlight>
                  <a:srgbClr val="FFFF00"/>
                </a:highlight>
                <a:uLnTx/>
                <a:uFillTx/>
                <a:latin typeface="Lato" panose="020F0502020204030203" pitchFamily="34" charset="0"/>
                <a:ea typeface="Lato" panose="020F0502020204030203" pitchFamily="34" charset="0"/>
                <a:cs typeface="Lato" panose="020F0502020204030203" pitchFamily="34" charset="0"/>
              </a:rPr>
              <a:t>a queda chega a 25%</a:t>
            </a:r>
          </a:p>
        </p:txBody>
      </p:sp>
      <p:cxnSp>
        <p:nvCxnSpPr>
          <p:cNvPr id="16" name="Conector reto 15">
            <a:extLst>
              <a:ext uri="{FF2B5EF4-FFF2-40B4-BE49-F238E27FC236}">
                <a16:creationId xmlns:a16="http://schemas.microsoft.com/office/drawing/2014/main" id="{11D082D5-E296-F8AD-2ABC-611FABE12387}"/>
              </a:ext>
            </a:extLst>
          </p:cNvPr>
          <p:cNvCxnSpPr>
            <a:cxnSpLocks/>
          </p:cNvCxnSpPr>
          <p:nvPr/>
        </p:nvCxnSpPr>
        <p:spPr>
          <a:xfrm>
            <a:off x="5165801" y="4248404"/>
            <a:ext cx="5132442" cy="0"/>
          </a:xfrm>
          <a:prstGeom prst="line">
            <a:avLst/>
          </a:prstGeom>
          <a:ln w="539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655998"/>
      </p:ext>
    </p:extLst>
  </p:cSld>
  <p:clrMapOvr>
    <a:masterClrMapping/>
  </p:clrMapOvr>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ÁGINA_COR">
  <a:themeElements>
    <a:clrScheme name="FEBRABAN">
      <a:dk1>
        <a:srgbClr val="000000"/>
      </a:dk1>
      <a:lt1>
        <a:srgbClr val="000000"/>
      </a:lt1>
      <a:dk2>
        <a:srgbClr val="49C1E0"/>
      </a:dk2>
      <a:lt2>
        <a:srgbClr val="FFFFFF"/>
      </a:lt2>
      <a:accent1>
        <a:srgbClr val="49C1E0"/>
      </a:accent1>
      <a:accent2>
        <a:srgbClr val="EDEDED"/>
      </a:accent2>
      <a:accent3>
        <a:srgbClr val="000000"/>
      </a:accent3>
      <a:accent4>
        <a:srgbClr val="404040"/>
      </a:accent4>
      <a:accent5>
        <a:srgbClr val="808080"/>
      </a:accent5>
      <a:accent6>
        <a:srgbClr val="BFBFBF"/>
      </a:accent6>
      <a:hlink>
        <a:srgbClr val="0060B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EBRABAN">
    <a:dk1>
      <a:srgbClr val="000000"/>
    </a:dk1>
    <a:lt1>
      <a:srgbClr val="000000"/>
    </a:lt1>
    <a:dk2>
      <a:srgbClr val="49C1E0"/>
    </a:dk2>
    <a:lt2>
      <a:srgbClr val="FFFFFF"/>
    </a:lt2>
    <a:accent1>
      <a:srgbClr val="49C1E0"/>
    </a:accent1>
    <a:accent2>
      <a:srgbClr val="EDEDED"/>
    </a:accent2>
    <a:accent3>
      <a:srgbClr val="000000"/>
    </a:accent3>
    <a:accent4>
      <a:srgbClr val="404040"/>
    </a:accent4>
    <a:accent5>
      <a:srgbClr val="808080"/>
    </a:accent5>
    <a:accent6>
      <a:srgbClr val="BFBFBF"/>
    </a:accent6>
    <a:hlink>
      <a:srgbClr val="0060B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FEBRABAN">
    <a:dk1>
      <a:srgbClr val="000000"/>
    </a:dk1>
    <a:lt1>
      <a:srgbClr val="000000"/>
    </a:lt1>
    <a:dk2>
      <a:srgbClr val="49C1E0"/>
    </a:dk2>
    <a:lt2>
      <a:srgbClr val="FFFFFF"/>
    </a:lt2>
    <a:accent1>
      <a:srgbClr val="49C1E0"/>
    </a:accent1>
    <a:accent2>
      <a:srgbClr val="EDEDED"/>
    </a:accent2>
    <a:accent3>
      <a:srgbClr val="000000"/>
    </a:accent3>
    <a:accent4>
      <a:srgbClr val="404040"/>
    </a:accent4>
    <a:accent5>
      <a:srgbClr val="808080"/>
    </a:accent5>
    <a:accent6>
      <a:srgbClr val="BFBFBF"/>
    </a:accent6>
    <a:hlink>
      <a:srgbClr val="0060B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FEBRABAN">
    <a:dk1>
      <a:srgbClr val="000000"/>
    </a:dk1>
    <a:lt1>
      <a:srgbClr val="000000"/>
    </a:lt1>
    <a:dk2>
      <a:srgbClr val="49C1E0"/>
    </a:dk2>
    <a:lt2>
      <a:srgbClr val="FFFFFF"/>
    </a:lt2>
    <a:accent1>
      <a:srgbClr val="49C1E0"/>
    </a:accent1>
    <a:accent2>
      <a:srgbClr val="EDEDED"/>
    </a:accent2>
    <a:accent3>
      <a:srgbClr val="000000"/>
    </a:accent3>
    <a:accent4>
      <a:srgbClr val="404040"/>
    </a:accent4>
    <a:accent5>
      <a:srgbClr val="808080"/>
    </a:accent5>
    <a:accent6>
      <a:srgbClr val="BFBFBF"/>
    </a:accent6>
    <a:hlink>
      <a:srgbClr val="0060B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FE8DDA9B3586F4F9E6F3FDFC3836DE8" ma:contentTypeVersion="14" ma:contentTypeDescription="Crie um novo documento." ma:contentTypeScope="" ma:versionID="ddd98b3eb463f48c47f07fa447c2ae75">
  <xsd:schema xmlns:xsd="http://www.w3.org/2001/XMLSchema" xmlns:xs="http://www.w3.org/2001/XMLSchema" xmlns:p="http://schemas.microsoft.com/office/2006/metadata/properties" xmlns:ns2="1dc9edf2-5d17-43b4-a6e5-fdec2551ea09" xmlns:ns3="e8efdfe3-af0e-41b5-bec8-124024c2c490" targetNamespace="http://schemas.microsoft.com/office/2006/metadata/properties" ma:root="true" ma:fieldsID="df24d7fefe9866aba7fa4898b1ff652e" ns2:_="" ns3:_="">
    <xsd:import namespace="1dc9edf2-5d17-43b4-a6e5-fdec2551ea09"/>
    <xsd:import namespace="e8efdfe3-af0e-41b5-bec8-124024c2c49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c9edf2-5d17-43b4-a6e5-fdec2551ea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Marcações de imagem" ma:readOnly="false" ma:fieldId="{5cf76f15-5ced-4ddc-b409-7134ff3c332f}" ma:taxonomyMulti="true" ma:sspId="bf897d17-34fd-4a01-8f80-908009a6c4a9"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8efdfe3-af0e-41b5-bec8-124024c2c490" elementFormDefault="qualified">
    <xsd:import namespace="http://schemas.microsoft.com/office/2006/documentManagement/types"/>
    <xsd:import namespace="http://schemas.microsoft.com/office/infopath/2007/PartnerControls"/>
    <xsd:element name="SharedWithUsers" ma:index="16"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talhes de Compartilhado Com" ma:internalName="SharedWithDetails" ma:readOnly="true">
      <xsd:simpleType>
        <xsd:restriction base="dms:Note">
          <xsd:maxLength value="255"/>
        </xsd:restriction>
      </xsd:simpleType>
    </xsd:element>
    <xsd:element name="TaxCatchAll" ma:index="20" nillable="true" ma:displayName="Taxonomy Catch All Column" ma:hidden="true" ma:list="{df522f75-afee-4c85-80e0-afd0774978a6}" ma:internalName="TaxCatchAll" ma:showField="CatchAllData" ma:web="e8efdfe3-af0e-41b5-bec8-124024c2c49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8efdfe3-af0e-41b5-bec8-124024c2c490" xsi:nil="true"/>
    <lcf76f155ced4ddcb4097134ff3c332f xmlns="1dc9edf2-5d17-43b4-a6e5-fdec2551ea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4EF8CDF-B5F9-4746-970D-485E3FCD6486}"/>
</file>

<file path=customXml/itemProps2.xml><?xml version="1.0" encoding="utf-8"?>
<ds:datastoreItem xmlns:ds="http://schemas.openxmlformats.org/officeDocument/2006/customXml" ds:itemID="{62ED0279-E280-4BA7-AF2A-E652B2E8787F}">
  <ds:schemaRefs>
    <ds:schemaRef ds:uri="http://schemas.microsoft.com/sharepoint/v3/contenttype/forms"/>
  </ds:schemaRefs>
</ds:datastoreItem>
</file>

<file path=customXml/itemProps3.xml><?xml version="1.0" encoding="utf-8"?>
<ds:datastoreItem xmlns:ds="http://schemas.openxmlformats.org/officeDocument/2006/customXml" ds:itemID="{E6B98D1C-151F-415D-B6E3-CB832ED4D218}">
  <ds:schemaRefs>
    <ds:schemaRef ds:uri="http://schemas.microsoft.com/office/2006/metadata/properties"/>
    <ds:schemaRef ds:uri="http://www.w3.org/2000/xmlns/"/>
  </ds:schemaRefs>
</ds:datastoreItem>
</file>

<file path=docProps/app.xml><?xml version="1.0" encoding="utf-8"?>
<Properties xmlns="http://schemas.openxmlformats.org/officeDocument/2006/extended-properties" xmlns:vt="http://schemas.openxmlformats.org/officeDocument/2006/docPropsVTypes">
  <Template/>
  <TotalTime>2898</TotalTime>
  <Words>4829</Words>
  <Application>Microsoft Office PowerPoint</Application>
  <PresentationFormat>Widescreen</PresentationFormat>
  <Paragraphs>1317</Paragraphs>
  <Slides>17</Slides>
  <Notes>14</Notes>
  <HiddenSlides>0</HiddenSlides>
  <MMClips>0</MMClips>
  <ScaleCrop>false</ScaleCrop>
  <HeadingPairs>
    <vt:vector size="4" baseType="variant">
      <vt:variant>
        <vt:lpstr>Tema</vt:lpstr>
      </vt:variant>
      <vt:variant>
        <vt:i4>2</vt:i4>
      </vt:variant>
      <vt:variant>
        <vt:lpstr>Títulos de slides</vt:lpstr>
      </vt:variant>
      <vt:variant>
        <vt:i4>17</vt:i4>
      </vt:variant>
    </vt:vector>
  </HeadingPairs>
  <TitlesOfParts>
    <vt:vector size="19" baseType="lpstr">
      <vt:lpstr>1_Tema do Office</vt:lpstr>
      <vt:lpstr>PÁGINA_COR</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Eduardo Merli</dc:creator>
  <cp:lastModifiedBy>Ivo Mósca</cp:lastModifiedBy>
  <cp:revision>22</cp:revision>
  <cp:lastPrinted>2023-02-23T17:21:35Z</cp:lastPrinted>
  <dcterms:created xsi:type="dcterms:W3CDTF">2023-02-08T17:21:53Z</dcterms:created>
  <dcterms:modified xsi:type="dcterms:W3CDTF">2025-01-09T15:29:48Z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58dbd95-bb39-4ca6-848b-223249ce916e_Enabled">
    <vt:lpwstr>true</vt:lpwstr>
  </property>
  <property fmtid="{D5CDD505-2E9C-101B-9397-08002B2CF9AE}" pid="3" name="MSIP_Label_a58dbd95-bb39-4ca6-848b-223249ce916e_SetDate">
    <vt:lpwstr>2024-01-31T12:27:07Z</vt:lpwstr>
  </property>
  <property fmtid="{D5CDD505-2E9C-101B-9397-08002B2CF9AE}" pid="4" name="MSIP_Label_a58dbd95-bb39-4ca6-848b-223249ce916e_Method">
    <vt:lpwstr>Privileged</vt:lpwstr>
  </property>
  <property fmtid="{D5CDD505-2E9C-101B-9397-08002B2CF9AE}" pid="5" name="MSIP_Label_a58dbd95-bb39-4ca6-848b-223249ce916e_Name">
    <vt:lpwstr>a58dbd95-bb39-4ca6-848b-223249ce916e</vt:lpwstr>
  </property>
  <property fmtid="{D5CDD505-2E9C-101B-9397-08002B2CF9AE}" pid="6" name="MSIP_Label_a58dbd95-bb39-4ca6-848b-223249ce916e_SiteId">
    <vt:lpwstr>de89e620-b2ae-4c38-891c-d370c876b2e6</vt:lpwstr>
  </property>
  <property fmtid="{D5CDD505-2E9C-101B-9397-08002B2CF9AE}" pid="7" name="MSIP_Label_a58dbd95-bb39-4ca6-848b-223249ce916e_ActionId">
    <vt:lpwstr>783124e1-70dc-419a-af04-d5e98c4d6312</vt:lpwstr>
  </property>
  <property fmtid="{D5CDD505-2E9C-101B-9397-08002B2CF9AE}" pid="8" name="MSIP_Label_a58dbd95-bb39-4ca6-848b-223249ce916e_ContentBits">
    <vt:lpwstr>0</vt:lpwstr>
  </property>
  <property fmtid="{D5CDD505-2E9C-101B-9397-08002B2CF9AE}" pid="9" name="ContentTypeId">
    <vt:lpwstr>0x0101002FE8DDA9B3586F4F9E6F3FDFC3836DE8</vt:lpwstr>
  </property>
  <property fmtid="{D5CDD505-2E9C-101B-9397-08002B2CF9AE}" pid="10" name="MediaServiceImageTags">
    <vt:lpwstr/>
  </property>
</Properties>
</file>